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7" r:id="rId2"/>
    <p:sldId id="263" r:id="rId3"/>
    <p:sldId id="258" r:id="rId4"/>
    <p:sldId id="262" r:id="rId5"/>
    <p:sldId id="264" r:id="rId6"/>
    <p:sldId id="265" r:id="rId7"/>
    <p:sldId id="266" r:id="rId8"/>
    <p:sldId id="267" r:id="rId9"/>
    <p:sldId id="268" r:id="rId10"/>
    <p:sldId id="293" r:id="rId11"/>
    <p:sldId id="259" r:id="rId12"/>
    <p:sldId id="273" r:id="rId13"/>
    <p:sldId id="272" r:id="rId14"/>
    <p:sldId id="270" r:id="rId15"/>
    <p:sldId id="276" r:id="rId16"/>
    <p:sldId id="274" r:id="rId17"/>
    <p:sldId id="277" r:id="rId18"/>
    <p:sldId id="278" r:id="rId19"/>
    <p:sldId id="280" r:id="rId20"/>
    <p:sldId id="279" r:id="rId21"/>
    <p:sldId id="282" r:id="rId22"/>
    <p:sldId id="281" r:id="rId23"/>
    <p:sldId id="271" r:id="rId24"/>
    <p:sldId id="285" r:id="rId25"/>
    <p:sldId id="284" r:id="rId26"/>
    <p:sldId id="286" r:id="rId27"/>
    <p:sldId id="287" r:id="rId28"/>
    <p:sldId id="283" r:id="rId29"/>
    <p:sldId id="288" r:id="rId30"/>
    <p:sldId id="291" r:id="rId31"/>
    <p:sldId id="292" r:id="rId32"/>
  </p:sldIdLst>
  <p:sldSz cx="12192000" cy="6858000"/>
  <p:notesSz cx="9144000" cy="51435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Google Shape;47;p4" title="Group 2087327243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-17468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"/>
          <p:cNvSpPr/>
          <p:nvPr/>
        </p:nvSpPr>
        <p:spPr bwMode="auto">
          <a:xfrm>
            <a:off x="425451" y="1917701"/>
            <a:ext cx="5905500" cy="438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49" name="Google Shape;49;p4"/>
          <p:cNvSpPr/>
          <p:nvPr/>
        </p:nvSpPr>
        <p:spPr bwMode="auto">
          <a:xfrm>
            <a:off x="4254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0" name="Google Shape;50;p4"/>
          <p:cNvSpPr/>
          <p:nvPr/>
        </p:nvSpPr>
        <p:spPr bwMode="auto">
          <a:xfrm>
            <a:off x="23939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1" name="Google Shape;51;p4"/>
          <p:cNvSpPr/>
          <p:nvPr/>
        </p:nvSpPr>
        <p:spPr bwMode="auto">
          <a:xfrm>
            <a:off x="43624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2" name="Google Shape;52;p4"/>
          <p:cNvSpPr/>
          <p:nvPr/>
        </p:nvSpPr>
        <p:spPr bwMode="auto">
          <a:xfrm>
            <a:off x="1457324" y="4276730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3" name="Google Shape;53;p4"/>
          <p:cNvSpPr/>
          <p:nvPr/>
        </p:nvSpPr>
        <p:spPr bwMode="auto">
          <a:xfrm>
            <a:off x="3425824" y="4276730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4" name="Google Shape;54;p4"/>
          <p:cNvSpPr/>
          <p:nvPr/>
        </p:nvSpPr>
        <p:spPr bwMode="auto">
          <a:xfrm>
            <a:off x="4337049" y="4216406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6" name="Google Shape;56;p4"/>
          <p:cNvSpPr/>
          <p:nvPr/>
        </p:nvSpPr>
        <p:spPr bwMode="auto">
          <a:xfrm>
            <a:off x="4337049" y="5746754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7" name="Google Shape;57;p4"/>
          <p:cNvSpPr/>
          <p:nvPr/>
        </p:nvSpPr>
        <p:spPr bwMode="auto">
          <a:xfrm>
            <a:off x="3425824" y="4276730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8" name="Google Shape;58;p4"/>
          <p:cNvSpPr/>
          <p:nvPr/>
        </p:nvSpPr>
        <p:spPr bwMode="auto">
          <a:xfrm>
            <a:off x="3425824" y="5807078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9" name="Google Shape;59;p4"/>
          <p:cNvSpPr/>
          <p:nvPr/>
        </p:nvSpPr>
        <p:spPr bwMode="auto">
          <a:xfrm>
            <a:off x="1457324" y="4276730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0" name="Google Shape;60;p4"/>
          <p:cNvSpPr/>
          <p:nvPr/>
        </p:nvSpPr>
        <p:spPr bwMode="auto">
          <a:xfrm>
            <a:off x="1457324" y="5807078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1" name="Google Shape;61;p4"/>
          <p:cNvSpPr/>
          <p:nvPr/>
        </p:nvSpPr>
        <p:spPr bwMode="auto">
          <a:xfrm>
            <a:off x="4845045" y="1939923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2" name="Google Shape;62;p4"/>
          <p:cNvSpPr/>
          <p:nvPr/>
        </p:nvSpPr>
        <p:spPr bwMode="auto">
          <a:xfrm>
            <a:off x="43624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3" name="Google Shape;63;p4"/>
          <p:cNvSpPr/>
          <p:nvPr/>
        </p:nvSpPr>
        <p:spPr bwMode="auto">
          <a:xfrm>
            <a:off x="2638414" y="1903408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4" name="Google Shape;64;p4"/>
          <p:cNvSpPr/>
          <p:nvPr/>
        </p:nvSpPr>
        <p:spPr bwMode="auto">
          <a:xfrm>
            <a:off x="23939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5" name="Google Shape;65;p4"/>
          <p:cNvSpPr/>
          <p:nvPr/>
        </p:nvSpPr>
        <p:spPr bwMode="auto">
          <a:xfrm>
            <a:off x="425454" y="1917703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6" name="Google Shape;66;p4"/>
          <p:cNvSpPr/>
          <p:nvPr/>
        </p:nvSpPr>
        <p:spPr bwMode="auto">
          <a:xfrm>
            <a:off x="4254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7" name="Google Shape;67;p4"/>
          <p:cNvSpPr/>
          <p:nvPr/>
        </p:nvSpPr>
        <p:spPr bwMode="auto">
          <a:xfrm>
            <a:off x="380003" y="7080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Архитектура данных цифрового рубля</a:t>
            </a:r>
          </a:p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Коммитет5х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0" name="Google Shape;70;p4"/>
          <p:cNvSpPr/>
          <p:nvPr/>
        </p:nvSpPr>
        <p:spPr bwMode="auto">
          <a:xfrm>
            <a:off x="3425824" y="5807081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Павел Никитин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1" name="Google Shape;71;p4"/>
          <p:cNvSpPr/>
          <p:nvPr/>
        </p:nvSpPr>
        <p:spPr bwMode="auto">
          <a:xfrm>
            <a:off x="3425821" y="6169028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Бизнес Аналитик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2" name="Google Shape;72;p4"/>
          <p:cNvSpPr/>
          <p:nvPr/>
        </p:nvSpPr>
        <p:spPr bwMode="auto">
          <a:xfrm>
            <a:off x="1457324" y="5807081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Никита Соловьев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3" name="Google Shape;73;p4"/>
          <p:cNvSpPr/>
          <p:nvPr/>
        </p:nvSpPr>
        <p:spPr bwMode="auto">
          <a:xfrm>
            <a:off x="1457321" y="6169028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Аналитик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4" name="Google Shape;74;p4"/>
          <p:cNvSpPr/>
          <p:nvPr/>
        </p:nvSpPr>
        <p:spPr bwMode="auto">
          <a:xfrm>
            <a:off x="4762505" y="3459160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Дмитрий Николаев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5" name="Google Shape;75;p4"/>
          <p:cNvSpPr/>
          <p:nvPr/>
        </p:nvSpPr>
        <p:spPr bwMode="auto">
          <a:xfrm>
            <a:off x="4362451" y="3810001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Архитектор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6" name="Google Shape;76;p4"/>
          <p:cNvSpPr/>
          <p:nvPr/>
        </p:nvSpPr>
        <p:spPr bwMode="auto">
          <a:xfrm>
            <a:off x="2393954" y="3448054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Дмитрий Мордвинов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7" name="Google Shape;77;p4"/>
          <p:cNvSpPr/>
          <p:nvPr/>
        </p:nvSpPr>
        <p:spPr bwMode="auto">
          <a:xfrm>
            <a:off x="2393951" y="3810001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B7B7B7"/>
                </a:solidFill>
                <a:latin typeface="Calibri"/>
                <a:ea typeface="Calibri"/>
                <a:cs typeface="Calibri"/>
              </a:rPr>
              <a:t>Архитектор</a:t>
            </a:r>
            <a:endParaRPr sz="1200" dirty="0">
              <a:solidFill>
                <a:srgbClr val="B7B7B7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8" name="Google Shape;78;p4"/>
          <p:cNvSpPr/>
          <p:nvPr/>
        </p:nvSpPr>
        <p:spPr bwMode="auto">
          <a:xfrm>
            <a:off x="425454" y="3448054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Григорий Шелепов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9" name="Google Shape;79;p4"/>
          <p:cNvSpPr/>
          <p:nvPr/>
        </p:nvSpPr>
        <p:spPr bwMode="auto">
          <a:xfrm>
            <a:off x="425451" y="3810001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Архитектор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концептуальной архитектуры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17A10-9001-37AF-F219-95B967ED6588}"/>
              </a:ext>
            </a:extLst>
          </p:cNvPr>
          <p:cNvSpPr txBox="1"/>
          <p:nvPr/>
        </p:nvSpPr>
        <p:spPr bwMode="auto">
          <a:xfrm>
            <a:off x="587140" y="1080902"/>
            <a:ext cx="11223057" cy="54784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vtb"/>
              </a:rPr>
              <a:t>Описание:</a:t>
            </a:r>
          </a:p>
          <a:p>
            <a:endParaRPr lang="ru-RU" sz="1400" dirty="0">
              <a:latin typeface="vtb"/>
            </a:endParaRPr>
          </a:p>
          <a:p>
            <a:r>
              <a:rPr lang="ru-RU" sz="1400" dirty="0">
                <a:latin typeface="vtb"/>
              </a:rPr>
              <a:t>Диаграмма определяет границы системы и ключевые взаимодействия между: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vtb"/>
              </a:rPr>
              <a:t>Участниками (физические/юридические лица).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vtb"/>
              </a:rPr>
              <a:t>Цифровой платежной системой (ядро обработки операций).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vtb"/>
              </a:rPr>
              <a:t>Внешними системами (банк-посредник, </a:t>
            </a:r>
            <a:r>
              <a:rPr lang="ru-RU" sz="1400" dirty="0" err="1">
                <a:latin typeface="vtb"/>
              </a:rPr>
              <a:t>мерчанты</a:t>
            </a:r>
            <a:r>
              <a:rPr lang="ru-RU" sz="1400" dirty="0">
                <a:latin typeface="vtb"/>
              </a:rPr>
              <a:t>).</a:t>
            </a:r>
          </a:p>
          <a:p>
            <a:endParaRPr lang="ru-RU" sz="1400" dirty="0">
              <a:latin typeface="vtb"/>
            </a:endParaRPr>
          </a:p>
          <a:p>
            <a:endParaRPr lang="ru-RU" sz="1400" dirty="0">
              <a:latin typeface="vtb"/>
            </a:endParaRPr>
          </a:p>
          <a:p>
            <a:r>
              <a:rPr lang="ru-RU" sz="1400" dirty="0">
                <a:latin typeface="vtb"/>
              </a:rPr>
              <a:t>Ключевые компоненты:</a:t>
            </a: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r>
              <a:rPr lang="ru-RU" sz="1400" dirty="0">
                <a:latin typeface="vtb"/>
              </a:rPr>
              <a:t>Критические </a:t>
            </a:r>
            <a:br>
              <a:rPr lang="ru-RU" sz="1400" dirty="0">
                <a:latin typeface="vtb"/>
              </a:rPr>
            </a:br>
            <a:r>
              <a:rPr lang="ru-RU" sz="1400" dirty="0">
                <a:latin typeface="vtb"/>
              </a:rPr>
              <a:t>взаимодействия:</a:t>
            </a:r>
          </a:p>
          <a:p>
            <a:endParaRPr lang="ru-RU" sz="1400" dirty="0">
              <a:latin typeface="vtb"/>
            </a:endParaRPr>
          </a:p>
          <a:p>
            <a:endParaRPr lang="ru-RU" sz="1400" dirty="0">
              <a:latin typeface="vtb"/>
            </a:endParaRPr>
          </a:p>
          <a:p>
            <a:endParaRPr lang="ru-RU" sz="1400" dirty="0">
              <a:latin typeface="vtb"/>
            </a:endParaRPr>
          </a:p>
          <a:p>
            <a:endParaRPr lang="ru-RU" sz="1400" dirty="0">
              <a:latin typeface="vtb"/>
            </a:endParaRPr>
          </a:p>
          <a:p>
            <a:endParaRPr lang="ru-RU" sz="1400" dirty="0">
              <a:latin typeface="vtb"/>
            </a:endParaRPr>
          </a:p>
          <a:p>
            <a:endParaRPr lang="en-US" sz="1400" dirty="0">
              <a:latin typeface="vtb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642D0B2-6BCF-D68D-B797-5775A6D7A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888046"/>
              </p:ext>
            </p:extLst>
          </p:nvPr>
        </p:nvGraphicFramePr>
        <p:xfrm>
          <a:off x="2945544" y="2677340"/>
          <a:ext cx="798299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539">
                  <a:extLst>
                    <a:ext uri="{9D8B030D-6E8A-4147-A177-3AD203B41FA5}">
                      <a16:colId xmlns:a16="http://schemas.microsoft.com/office/drawing/2014/main" val="3597082659"/>
                    </a:ext>
                  </a:extLst>
                </a:gridCol>
                <a:gridCol w="1397876">
                  <a:extLst>
                    <a:ext uri="{9D8B030D-6E8A-4147-A177-3AD203B41FA5}">
                      <a16:colId xmlns:a16="http://schemas.microsoft.com/office/drawing/2014/main" val="2196141431"/>
                    </a:ext>
                  </a:extLst>
                </a:gridCol>
                <a:gridCol w="5160579">
                  <a:extLst>
                    <a:ext uri="{9D8B030D-6E8A-4147-A177-3AD203B41FA5}">
                      <a16:colId xmlns:a16="http://schemas.microsoft.com/office/drawing/2014/main" val="1746526695"/>
                    </a:ext>
                  </a:extLst>
                </a:gridCol>
              </a:tblGrid>
              <a:tr h="188595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Элемент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Тип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Роль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197102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physical_client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Person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Клиент (физ. лицо). Операции: пополнение, переводы, оплата товаров.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788356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legal_client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Person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Мерчант</a:t>
                      </a:r>
                      <a:r>
                        <a:rPr lang="ru-RU" sz="1200" dirty="0">
                          <a:latin typeface="vtb"/>
                        </a:rPr>
                        <a:t> (юр. лицо). Прием платежей, управление счетами.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374213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payment_system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Ядро системы. Обработка транзакций, управление кошельками и счетами.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899600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bank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System_Ext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Банк-посредник. Хранение счетов, проверка балансов, переводы.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045136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merchant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System_Ext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Поставщик товаров/услуг. Подтверждение платежей, сверка данных.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11859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4A06DE8-3F2C-187C-1B9B-903811D83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919837"/>
              </p:ext>
            </p:extLst>
          </p:nvPr>
        </p:nvGraphicFramePr>
        <p:xfrm>
          <a:off x="2181715" y="4540797"/>
          <a:ext cx="9510653" cy="198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481">
                  <a:extLst>
                    <a:ext uri="{9D8B030D-6E8A-4147-A177-3AD203B41FA5}">
                      <a16:colId xmlns:a16="http://schemas.microsoft.com/office/drawing/2014/main" val="3597082659"/>
                    </a:ext>
                  </a:extLst>
                </a:gridCol>
                <a:gridCol w="1867998">
                  <a:extLst>
                    <a:ext uri="{9D8B030D-6E8A-4147-A177-3AD203B41FA5}">
                      <a16:colId xmlns:a16="http://schemas.microsoft.com/office/drawing/2014/main" val="2196141431"/>
                    </a:ext>
                  </a:extLst>
                </a:gridCol>
                <a:gridCol w="5191174">
                  <a:extLst>
                    <a:ext uri="{9D8B030D-6E8A-4147-A177-3AD203B41FA5}">
                      <a16:colId xmlns:a16="http://schemas.microsoft.com/office/drawing/2014/main" val="1746526695"/>
                    </a:ext>
                  </a:extLst>
                </a:gridCol>
              </a:tblGrid>
              <a:tr h="265208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Связь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Протокол/Формат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Назначение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197102"/>
                  </a:ext>
                </a:extLst>
              </a:tr>
              <a:tr h="358949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physical_client</a:t>
                      </a:r>
                      <a:r>
                        <a:rPr lang="ru-RU" sz="1200" dirty="0">
                          <a:latin typeface="vtb"/>
                        </a:rPr>
                        <a:t> → </a:t>
                      </a:r>
                      <a:r>
                        <a:rPr lang="ru-RU" sz="1200" dirty="0" err="1">
                          <a:latin typeface="vtb"/>
                        </a:rPr>
                        <a:t>payment_system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HTTPS/API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Пополнение кошелька, переводы, оплата товаров.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788356"/>
                  </a:ext>
                </a:extLst>
              </a:tr>
              <a:tr h="358949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legal_client</a:t>
                      </a:r>
                      <a:r>
                        <a:rPr lang="ru-RU" sz="1200" dirty="0">
                          <a:latin typeface="vtb"/>
                        </a:rPr>
                        <a:t> → </a:t>
                      </a:r>
                      <a:r>
                        <a:rPr lang="ru-RU" sz="1200" dirty="0" err="1">
                          <a:latin typeface="vtb"/>
                        </a:rPr>
                        <a:t>payment_system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HTTPS/API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Прием платежей, управление счетами, отчетность.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374213"/>
                  </a:ext>
                </a:extLst>
              </a:tr>
              <a:tr h="358949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payment_system</a:t>
                      </a:r>
                      <a:r>
                        <a:rPr lang="ru-RU" sz="1200" dirty="0">
                          <a:latin typeface="vtb"/>
                        </a:rPr>
                        <a:t> → </a:t>
                      </a:r>
                      <a:r>
                        <a:rPr lang="ru-RU" sz="1200" dirty="0" err="1">
                          <a:latin typeface="vtb"/>
                        </a:rPr>
                        <a:t>bank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FPS API/</a:t>
                      </a:r>
                      <a:r>
                        <a:rPr lang="ru-RU" sz="1200" dirty="0" err="1">
                          <a:latin typeface="vtb"/>
                        </a:rPr>
                        <a:t>gRPC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Проверка балансов, инициация переводов, верификация счетов.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899600"/>
                  </a:ext>
                </a:extLst>
              </a:tr>
              <a:tr h="358949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payment_system</a:t>
                      </a:r>
                      <a:r>
                        <a:rPr lang="ru-RU" sz="1200" dirty="0">
                          <a:latin typeface="vtb"/>
                        </a:rPr>
                        <a:t> → </a:t>
                      </a:r>
                      <a:r>
                        <a:rPr lang="ru-RU" sz="1200" dirty="0" err="1">
                          <a:latin typeface="vtb"/>
                        </a:rPr>
                        <a:t>merchant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REST/ISO 8583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Подтверждение платежей, передача данных транзакций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045136"/>
                  </a:ext>
                </a:extLst>
              </a:tr>
              <a:tr h="265208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merchant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System_Ext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Поставщик товаров/услуг. Подтверждение платежей, сверка данных.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11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086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логической архитектуры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9A857E-2D13-7DD1-C86C-535673FC6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54" y="882072"/>
            <a:ext cx="7715989" cy="55949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логической архитектуры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r>
              <a:rPr lang="en-US" sz="1200" dirty="0">
                <a:solidFill>
                  <a:schemeClr val="tx1"/>
                </a:solidFill>
                <a:latin typeface="vtb"/>
              </a:rPr>
              <a:t>@startuml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skinparam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classAttributeIconSize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0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hide circle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abstract class Client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идентификатор_клиента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ИНН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контактные_данные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статус_проверки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"пройдена/не пройдена"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дата_верификации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источник_верификации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"ЕСИА/банк"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PhysicalClient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ФИО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паспортные_данные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адрес_регистрации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LegalClient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наименование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ОГРН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юридический_адрес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список_бенефициаров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Client &lt;|--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PhysicalClient</a:t>
            </a:r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Client &lt;|--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LegalClient</a:t>
            </a:r>
            <a:endParaRPr lang="en-US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DigitalWallet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идентификатор_кошелька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остаток_средств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статус : "активен/заблокирован"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тип_кошелька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"онлайн/офлайн"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дата_последней_синхронизации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хэш_последней_операции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OfflineOperation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идентификатор_операции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тип_операции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"платеж/перевод"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сумма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метаданные :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QR/NFC"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подпись_клиента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timestamp_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создания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статус : "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несинхронизировано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/подтверждено"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Client "1" -- "0..*"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DigitalWallet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привязка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DigitalWallet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"1" -- "0..*"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OfflineOperation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содержит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ClientAccount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идентификатор_счета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остаток_средств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валюта_счета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флаг_цифрового_рубля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"да/нет"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Client "1" -- "0..*"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ClientAccount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привязка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PaymentOrder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идентификатор_поручения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тип_операции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"оплата, перевод, пополнение"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сумма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дата_и_время_создания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статус_исполнения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код_цели_платежа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референс_ЦБ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PaymentOrder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"1" -- "1..2"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ClientAccount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счет_списания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/зачисления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Transaction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идентификатор_транзакции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дата_и_время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сумма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статус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хэш_блокчейна_ЦБ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подпись_банка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Transaction --&gt;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PaymentOrder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связь с поручением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Transaction --&gt;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OfflineOperation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подтверждает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2384878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логической архитектуры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CBRIntegration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идентификатор_запроса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тип_операции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"верификация/транзакция"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статус_ответа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timestamp_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запроса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timestamp_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ответа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Transaction "1" -- "1"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CBRIntegration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синхронизация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OfflineOperation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"1" -- "0..1"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CBRIntegration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подтверждение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ProductService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идентификатор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наименование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категория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стоимость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код_ТН_ВЭД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Message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идентификатор_сообщения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тип_сообщения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"уведомление/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запрос_ПОДФТ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дата_и_время_отправки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содержание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флаг_архивации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"да/нет"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Message "1" --&gt; "1" Client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отправитель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Message "1" --&gt; "1" Client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получатель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@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enduml</a:t>
            </a:r>
            <a:endParaRPr lang="ru-RU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3379003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логической архитектуры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r>
              <a:rPr lang="ru-RU" sz="1200" dirty="0">
                <a:solidFill>
                  <a:schemeClr val="tx1"/>
                </a:solidFill>
                <a:latin typeface="vtb"/>
              </a:rPr>
              <a:t>Описание:</a:t>
            </a: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Назначение диаграммы</a:t>
            </a: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Логическая модель данных определяет ключевые сущности системы и их взаимосвязи, обеспечивая: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Единую концептуальную основу для разработки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Соответствие требованиям ЦБ РФ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Поддержку всех видов операций с цифровым рублем</a:t>
            </a: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Ключевые сущности и их атрибуты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Клиенты (Client)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Абстрактный класс с общими атрибутами: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Идентификатор и ИНН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Статус верификации (ПОД/ФТ)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Источник проверки (ЕСИА/банк)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Специализации: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Физические лица (ФИО, паспорт)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Юридические лица (ОГРН, бенефициары)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Цифровые кошельки (</a:t>
            </a:r>
            <a:r>
              <a:rPr lang="ru-RU" sz="1200" b="1" i="0" dirty="0" err="1">
                <a:solidFill>
                  <a:srgbClr val="404040"/>
                </a:solidFill>
                <a:effectLst/>
                <a:latin typeface="vtb"/>
              </a:rPr>
              <a:t>DigitalWallet</a:t>
            </a:r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)</a:t>
            </a:r>
            <a:endParaRPr lang="en-US" sz="1200" dirty="0">
              <a:solidFill>
                <a:srgbClr val="404040"/>
              </a:solidFill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Тип (онлайн/офлайн)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Статус и баланс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Хэш последней операции (целостность данных)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Связь с офлайн-операциями</a:t>
            </a: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Платежные операции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Платежные поручения (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PaymentOrder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Типы операций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Референс ЦБ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Транзакции (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Transaction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Подпись банка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Хэш в блокчейне ЦБ</a:t>
            </a: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Интеграция с ЦБ (</a:t>
            </a:r>
            <a:r>
              <a:rPr lang="ru-RU" sz="1200" b="1" i="0" dirty="0" err="1">
                <a:solidFill>
                  <a:srgbClr val="404040"/>
                </a:solidFill>
                <a:effectLst/>
                <a:latin typeface="vtb"/>
              </a:rPr>
              <a:t>CBRIntegration</a:t>
            </a:r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)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Статус синхронизации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Таймстампы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 запросов/ответов</a:t>
            </a: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Критические взаимосвязи</a:t>
            </a: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Клиент-Кошелек (1:N)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Поддержка множества кошельков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азделение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 онлайн/офлайн режимов</a:t>
            </a: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Кошелек-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ОфлайнОперации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 (1:N)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Механизм отложенной синхронизации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Статусы подтверждения</a:t>
            </a:r>
          </a:p>
          <a:p>
            <a:pPr algn="l"/>
            <a:r>
              <a:rPr lang="ru-RU" sz="1200" dirty="0">
                <a:solidFill>
                  <a:srgbClr val="404040"/>
                </a:solidFill>
                <a:latin typeface="vtb"/>
              </a:rPr>
              <a:t>Т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ранзакции-ЦБ (1:1)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Гарантия аудита операций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Связь с блокчейном ЦБ</a:t>
            </a: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Соответствие требованиям</a:t>
            </a: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ПОД/ФТ: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Полная идентификация клиентов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Атрибуты верификации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Логирование изменений</a:t>
            </a: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Офлайн-режим:</a:t>
            </a:r>
            <a:endParaRPr lang="ru-RU" sz="1200" dirty="0">
              <a:solidFill>
                <a:srgbClr val="404040"/>
              </a:solidFill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Сущность 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OfflineOperation</a:t>
            </a:r>
            <a:endParaRPr lang="ru-RU" sz="1200" dirty="0">
              <a:solidFill>
                <a:srgbClr val="404040"/>
              </a:solidFill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Механизм синхронизации</a:t>
            </a: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Интеграция с ЦБ: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Референсы в платежах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Сквозная идентификация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Валидация 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use-case</a:t>
            </a:r>
            <a:endParaRPr lang="ru-RU" sz="1200" dirty="0">
              <a:solidFill>
                <a:srgbClr val="404040"/>
              </a:solidFill>
              <a:latin typeface="vtb"/>
            </a:endParaRP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Оплата товаров:</a:t>
            </a:r>
            <a:endParaRPr lang="ru-RU" sz="1200" dirty="0">
              <a:solidFill>
                <a:srgbClr val="404040"/>
              </a:solidFill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Поддержка через 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PaymentOrder</a:t>
            </a:r>
            <a:endParaRPr lang="ru-RU" sz="1200" dirty="0">
              <a:solidFill>
                <a:srgbClr val="404040"/>
              </a:solidFill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QR/NFC в метаданных</a:t>
            </a: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Автоплатежи:</a:t>
            </a:r>
            <a:endParaRPr lang="ru-RU" sz="1200" dirty="0">
              <a:solidFill>
                <a:srgbClr val="404040"/>
              </a:solidFill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Регулярные переводы через тип операции</a:t>
            </a: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Офлайн-операции: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Механизм подтверждения через 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CBRIntegration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Ограничения модели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Не указаны лимиты операций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Нет детализации комиссий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Требуется расширение для сложных сценариев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98890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Контейнерная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Рисунок 3" descr="Изображение выглядит как текст, снимок экрана, диаграмма, План&#10;&#10;Автоматически созданное описание">
            <a:extLst>
              <a:ext uri="{FF2B5EF4-FFF2-40B4-BE49-F238E27FC236}">
                <a16:creationId xmlns:a16="http://schemas.microsoft.com/office/drawing/2014/main" id="{FD67CD02-3AF1-52A7-5ECC-6BB00268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2" y="949150"/>
            <a:ext cx="7161898" cy="510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43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Контейнерная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en-US" sz="1200" dirty="0">
                <a:solidFill>
                  <a:schemeClr val="tx1"/>
                </a:solidFill>
                <a:latin typeface="vtb"/>
              </a:rPr>
              <a:t>@startuml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!include &lt;C4/C4_Context&gt;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!include &lt;C4/C4_Container&gt;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title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Архитектура системы цифрового рубля (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C4 Container)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Акторы ===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Person(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physical_client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Физическое лицо", "Клиент с цифровым рублевым кошельком")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Person(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legal_client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Юридическое лицо", "Бизнес-клиент (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мерчант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)")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Person(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bank_operator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Оператор банка", "Администратор банка-посредника")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=== Системные границы ===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System_Boundary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bank_system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Банк-посредник") {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System_Boundary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(mobile,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Мобильное приложение") {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mobile_app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Мобильное приложение",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Kotlin/Swift",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Включает онлайн/офлайн режимы")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offline_wallet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Оффлайн Кошелек", $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sprite="&amp;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folder,scale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=5.0,color=gray")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}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web_app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Веб-кабинет",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React",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Управление ЦФР для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физ.лиц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merchant_portal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Портал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мерчанта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Angular",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Касса и отчетность для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юр.лиц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Сервис аутентификации",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Keycloak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", "OAuth2/OpenID, Connect,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Интеграция с ЕСИА")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Платежный шлюз",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Java/Spring",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Обработка транзакций,  Маршрутизация запросов, Поддержка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QR/NFC")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Сервис кошельков",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Kotlin",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Управление онлайн-кошельками, Синхронизация офлайн-транзакций")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Сервис резервирования",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Java",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Блокировка средств для офлайн-операций, Сверка с ЦБ")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crypto_service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Криптографический сервис",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HSM",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Хранение ключей, Подпись транзакций,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PKCS#11")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Сервис аудита",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Python",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Логирование операций, Формирование отчетов для ЦБ")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' Базы данных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ContainerDb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main_db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Основная БД",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PostgreSQL 14",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Клиенты, Счета, Транзакции")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ContainerDb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База резервов",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PostgreSQL",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Офлайн-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холды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, Временные блокировки")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ContainerDb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dwh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Хранилище данных",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Аналитика операций")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System_Boundary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cbr_system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Платформа ЦБ РФ") {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cbr_gateway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"API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шлюз ЦБ",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Java", " FPS API,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Цифровые сертификаты")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blockchain_node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Блокчейн-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нода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Hyperledger Fabric",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Валидация транзакций, Смарт-контракты")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26704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Контейнерная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ContainerDb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cbr_ledger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Реестр ЦФР",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CouchDB",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Все транзакции в стране, Прозрачный аудит")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=== Внешние системы ===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System_Ext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merchant_acq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Система эквайринга",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API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мерчантов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System_Ext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gosuslugi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ЕСИА",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API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идентификации")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=== Связи ===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Клиентские взаимодействия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physical_client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mobile_app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Платежи через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QR/NFC", "HTTPS")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physical_client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web_app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Управление средствами",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HTTPS")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legal_client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merchant_portal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Прием платежей",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HTTPS")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web_app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Управление средствами",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mobile_app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Платежи через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QR/NFC",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merchant_portal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Прием платежей",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Банковская инфраструктура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mobile_app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offline_wallet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Офлайн-операции",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Local Storage")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offline_wallet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Синхронизация",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HTTPS (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при соединении)")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Управление кошельками",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Резервирование средств",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crypto_service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Подпись транзакций",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PKCS#11")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main_db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Хранение данных",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JDBC")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Фиксация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холдов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JDBC")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Интеграция с ЦБ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cbr_gateway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Проведение операций",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FPS API")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cbr_gateway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blockchain_node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Регистрация в реестре",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blockchain_node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cbr_ledger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Запись транзакций",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Smart Contracts")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Дополнительные интеграции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merchant_acq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Эквайринг",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ISO 8583\n(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комиссия 0.3%)")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Безопасность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gosuslugi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Верификация клиентов",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SOAP")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mobile_app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Верификация клиентов",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web_app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Верификация клиентов",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merchant_portal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Верификация клиентов",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Аудит и аналитика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dwh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Выгрузка данных",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ETL")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cbr_gateway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Отчетность",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SFTP")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Легенда и примечания ===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note right of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cbr_system</a:t>
            </a:r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&lt;b&gt;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Особенности ЦФР:&lt;/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b&gt;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•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Прозрачность всех транзакций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• Офлайн-режим (по концепции ЦБ)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end note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@enduml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3060458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Контейнерная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ru-RU" sz="1800" dirty="0">
                <a:solidFill>
                  <a:schemeClr val="tx1"/>
                </a:solidFill>
                <a:latin typeface="vtb"/>
              </a:rPr>
              <a:t>Описание:</a:t>
            </a:r>
            <a:endParaRPr lang="en-US" sz="1800" dirty="0">
              <a:solidFill>
                <a:schemeClr val="tx1"/>
              </a:solidFill>
              <a:latin typeface="vtb"/>
            </a:endParaRPr>
          </a:p>
          <a:p>
            <a:pPr lvl="1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Компонентная диаграмма детализирует: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Внутреннюю структуру банка-посредника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Взаимодействие сервисов между собой и с внешними системами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Технологический стек реализации</a:t>
            </a:r>
          </a:p>
          <a:p>
            <a:pPr lvl="1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Структурные компоненты системы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lvl="1"/>
            <a:r>
              <a:rPr lang="ru-RU" sz="1200" b="1" i="0" dirty="0" err="1">
                <a:solidFill>
                  <a:srgbClr val="404040"/>
                </a:solidFill>
                <a:effectLst/>
                <a:latin typeface="vtb"/>
              </a:rPr>
              <a:t>Фронтенд</a:t>
            </a:r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-сервисы (</a:t>
            </a:r>
            <a:r>
              <a:rPr lang="en-US" sz="1200" b="1" i="0" dirty="0">
                <a:solidFill>
                  <a:srgbClr val="404040"/>
                </a:solidFill>
                <a:effectLst/>
                <a:latin typeface="vtb"/>
              </a:rPr>
              <a:t>Gateway </a:t>
            </a:r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слои)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Mobile Gateway (Go/Gin): API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для мобильных приложений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Web Gateway (Go/Fiber): API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для веб-интерфейсов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Merchant Gateway (Java/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vtb"/>
              </a:rPr>
              <a:t>Vert.x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): API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для 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мерчантов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Бэкенд-сервисы (Ядро системы)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Auth Service (Java/Spring Security):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Аутентификация через ЕСИА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Wallet Service (Go/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vtb"/>
              </a:rPr>
              <a:t>GoKit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):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Управление балансами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Transaction Service (Java/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vtb"/>
              </a:rPr>
              <a:t>Quarkus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):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Обработка платежей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Reservation Service (Go/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vtb"/>
              </a:rPr>
              <a:t>GoChi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):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Блокировка средств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Notification Service (Java/Micronaut):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Уведомления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Инфраструктурные сервисы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Kafka: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Асинхронная обработка событий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Redis: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Кэширование и 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rate limiting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Audit Service (Go/Echo):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Логирование операций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Хранилища данных</a:t>
            </a:r>
            <a:endParaRPr lang="en-US" sz="1200" dirty="0">
              <a:solidFill>
                <a:srgbClr val="404040"/>
              </a:solidFill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PostgreSQL (HA):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Основные данные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404040"/>
                </a:solidFill>
                <a:effectLst/>
                <a:latin typeface="vtb"/>
              </a:rPr>
              <a:t>ClickHouse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Аналитика и отчетность</a:t>
            </a:r>
          </a:p>
          <a:p>
            <a:pPr lvl="1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Ключевые интеграции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Внутренние взаимодействия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404040"/>
                </a:solidFill>
                <a:effectLst/>
                <a:latin typeface="vtb"/>
              </a:rPr>
              <a:t>gRPC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между сервисами (проверка баланса, блокировки)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Kafka: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транзакционные события (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Avro/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vtb"/>
              </a:rPr>
              <a:t>Protobuf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)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JDBC: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доступ к данным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Внешние интеграции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ЦБ РФ: 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FPS API (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синхронно), 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Kafka Connect (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асинхронно)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ЕСИА: 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OAuth2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верификация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Мерчанты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: 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REST/ISO8583</a:t>
            </a:r>
          </a:p>
          <a:p>
            <a:pPr lvl="1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Технологический стек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Языки программирования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Go: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высоконагруженные сервисы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Java: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бизнес-логика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Инфраструктура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Kubernetes: 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оркестрация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404040"/>
                </a:solidFill>
                <a:effectLst/>
                <a:latin typeface="vtb"/>
              </a:rPr>
              <a:t>Prometheus+Grafana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мониторинг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Импортозамещение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OpenJDK, PostgreSQL, 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vtb"/>
              </a:rPr>
              <a:t>ClickHouse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lvl="1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Обеспечение надежности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Обработка ошибок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Dead Letter Queue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в 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Kafka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Патрони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 для 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PostgreSQL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Масштабируемость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Микросервисная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 архитектура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Горизонтальное масштабирование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Производительность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404040"/>
                </a:solidFill>
                <a:effectLst/>
                <a:latin typeface="vtb"/>
              </a:rPr>
              <a:t>gRPC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для межсервисного взаимодействия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Redis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для кэширования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Соответствие требованиям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Безопасность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Двухфакторная аутентификация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Шифрование данных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Отчетность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SFTP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выгрузка в ЦБ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Подробное логирование</a:t>
            </a:r>
          </a:p>
          <a:p>
            <a:pPr lvl="1"/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8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2494868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Компонентная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Рисунок 3" descr="Изображение выглядит как текст, снимок экрана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6AB1D559-6EC5-DAEF-3398-B97CE884A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11" y="794811"/>
            <a:ext cx="5115642" cy="593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0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Вводная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1F5F2-1389-10B4-8545-6FC52FFD533D}"/>
              </a:ext>
            </a:extLst>
          </p:cNvPr>
          <p:cNvSpPr txBox="1"/>
          <p:nvPr/>
        </p:nvSpPr>
        <p:spPr>
          <a:xfrm>
            <a:off x="555858" y="816625"/>
            <a:ext cx="7817043" cy="59400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vtb"/>
              </a:rPr>
              <a:t>При анализе задачи мы выработали для себя следующий подход:</a:t>
            </a:r>
          </a:p>
          <a:p>
            <a:pPr marL="457200" indent="-457200">
              <a:buAutoNum type="arabicPeriod"/>
            </a:pPr>
            <a:r>
              <a:rPr lang="ru-RU" sz="2000" b="0" i="0" dirty="0">
                <a:solidFill>
                  <a:schemeClr val="tx1"/>
                </a:solidFill>
                <a:effectLst/>
                <a:latin typeface="vtb"/>
              </a:rPr>
              <a:t>Так как решение архитектурное, то для его выработки </a:t>
            </a:r>
            <a:r>
              <a:rPr lang="ru-RU" sz="2000" dirty="0">
                <a:solidFill>
                  <a:schemeClr val="tx1"/>
                </a:solidFill>
                <a:latin typeface="vtb"/>
              </a:rPr>
              <a:t>хорошо подходит </a:t>
            </a:r>
            <a:r>
              <a:rPr lang="en-US" sz="2000" dirty="0">
                <a:solidFill>
                  <a:schemeClr val="tx1"/>
                </a:solidFill>
                <a:latin typeface="vtb"/>
              </a:rPr>
              <a:t>ADR. </a:t>
            </a:r>
            <a:r>
              <a:rPr lang="ru-RU" sz="2000" dirty="0">
                <a:solidFill>
                  <a:schemeClr val="tx1"/>
                </a:solidFill>
                <a:latin typeface="vtb"/>
              </a:rPr>
              <a:t>При этом мы не стали придерживаться конкретного шаблона, а оформили основными структурными частями</a:t>
            </a:r>
          </a:p>
          <a:p>
            <a:pPr marL="457200" indent="-457200">
              <a:buAutoNum type="arabicPeriod"/>
            </a:pPr>
            <a:r>
              <a:rPr lang="ru-RU" sz="2000" b="0" i="0" dirty="0">
                <a:solidFill>
                  <a:schemeClr val="tx1"/>
                </a:solidFill>
                <a:effectLst/>
                <a:latin typeface="vtb"/>
              </a:rPr>
              <a:t>Определили контекст – по сути текст задачи.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vtb"/>
              </a:rPr>
              <a:t>Выявили функциональные требования</a:t>
            </a:r>
          </a:p>
          <a:p>
            <a:pPr marL="457200" indent="-457200">
              <a:buAutoNum type="arabicPeriod"/>
            </a:pPr>
            <a:r>
              <a:rPr lang="ru-RU" sz="2000" b="0" i="0" dirty="0">
                <a:solidFill>
                  <a:schemeClr val="tx1"/>
                </a:solidFill>
                <a:effectLst/>
                <a:latin typeface="vtb"/>
              </a:rPr>
              <a:t>Выявили нефункциональные требования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vtb"/>
              </a:rPr>
              <a:t>Определили </a:t>
            </a:r>
            <a:r>
              <a:rPr lang="en-US" sz="2000" dirty="0">
                <a:solidFill>
                  <a:schemeClr val="tx1"/>
                </a:solidFill>
                <a:latin typeface="vtb"/>
              </a:rPr>
              <a:t>use cases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vtb"/>
              </a:rPr>
              <a:t>Определили ограничения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vtb"/>
              </a:rPr>
              <a:t>Сформировали Концептуальный слой архитектуры в виде контекстной диаграммы </a:t>
            </a:r>
            <a:r>
              <a:rPr lang="en-US" sz="2000" dirty="0">
                <a:solidFill>
                  <a:schemeClr val="tx1"/>
                </a:solidFill>
                <a:latin typeface="vtb"/>
              </a:rPr>
              <a:t>c4(</a:t>
            </a:r>
            <a:r>
              <a:rPr lang="ru-RU" sz="2000" dirty="0">
                <a:solidFill>
                  <a:schemeClr val="tx1"/>
                </a:solidFill>
                <a:latin typeface="vtb"/>
              </a:rPr>
              <a:t>выбран нами как наиболее простая нотация в условиях сжатых сроков)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vtb"/>
              </a:rPr>
              <a:t>Далее проработали схему слоя Логической архитектуры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vtb"/>
              </a:rPr>
              <a:t>И приступили к формированию слоя Физической архитектуры(контейнерная и компонентная схемы </a:t>
            </a:r>
            <a:r>
              <a:rPr lang="en-US" sz="2000" dirty="0">
                <a:solidFill>
                  <a:schemeClr val="tx1"/>
                </a:solidFill>
                <a:latin typeface="vtb"/>
              </a:rPr>
              <a:t>c4, </a:t>
            </a:r>
            <a:r>
              <a:rPr lang="ru-RU" sz="2000" dirty="0">
                <a:solidFill>
                  <a:schemeClr val="tx1"/>
                </a:solidFill>
                <a:latin typeface="vtb"/>
              </a:rPr>
              <a:t>модель данных)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vtb"/>
              </a:rPr>
              <a:t>Испытали те же чувства, что и на картинке, когда смогли ощутить прикосновение к своим рукам цифрового рубля.</a:t>
            </a:r>
            <a:endParaRPr lang="en-US" sz="2000" b="0" i="0" dirty="0">
              <a:solidFill>
                <a:schemeClr val="tx1"/>
              </a:solidFill>
              <a:effectLst/>
              <a:latin typeface="vtb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DC6539-27AF-A887-5A49-1F2B0486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558" y="1954790"/>
            <a:ext cx="3575785" cy="357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62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Компонентная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en-US" sz="1200" dirty="0">
                <a:solidFill>
                  <a:schemeClr val="tx1"/>
                </a:solidFill>
                <a:latin typeface="vtb"/>
              </a:rPr>
              <a:t>@startuml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!include &lt;C4/C4_Component&gt;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!include &lt;C4/C4_Container&gt;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title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Компонентная архитектура банка-посредника (Цифровой рубль)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=== Контейнеры ===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Container_Boundary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(bank,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Банк-посредник") {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' -----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Frontend -----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Container(frontend, "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Фронтенд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-сервисы",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Kubernetes Ingress",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Маршрутизация запросов") {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mobile_gw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"Mobile Gateway", "Go (Gin)", "API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для мобильных приложений")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web_gw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"Web Gateway", "Go (Fiber)", "API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для веб-интерфейсов")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merchant_gw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"Merchant Gateway", "Java 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Vert.x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)", "API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для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мерчантов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' ----- Бэкенд -----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Container(backend,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Бэкенд-сервисы",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Kubernetes Namespace",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Ядро системы") {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"Auth Service", "Java (Spring Security)", "OAuth2/OpenID Connect,  JWT-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аутентификация,  Интеграция с ЕСИА")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"Wallet Service", "Go 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GoKit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)",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Управление балансами,  Офлайн-синхронизация,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API")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    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    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"Transaction Service", "Java 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Quarkus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)",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Обработка транзакций,  Поддержка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QR/NFC, 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Асинхронная обработка")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"Reservation Service", "Go 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GoChi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)",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Блокировка средств,  Офлайн-гарантии,  Синхронизация с ЦБ")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notification_service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"Notification Service", "Java (Micronaut)", "WebSocket/Push, 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СМС/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email-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уведомления,  Шаблоны сообщений")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' ----- Инфраструктура -----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Container(infra,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Инфраструктурные сервисы",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Kubernetes Namespace",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Общие сервисы") {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kafka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"Message Broker", "Apache Kafka",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Транзакционные события,  Асинхронные команды,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Dead Letter Queue")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    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    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redis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"Cache Service", "Redis",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Сессии пользователей,  Временные кэши,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Rate limiting")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    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    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"Audit Service", "Go (Echo)",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Логирование операций,  Подготовка отчетов,  Интеграция с ЦБ")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' ----- Хранилища -----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ContainerDb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postgres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Основное хранилище",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PostgreSQL +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Patroni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Клиенты/счета, Транзакции, Резервы")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ContainerDb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Аналитическое хранилище",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История операций, Агрегаты для отчетов")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2570083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Компонентная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=== Внешние системы ===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System_Ext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cbr_gateway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"API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ЦБ РФ",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FPS/Soap")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System_Ext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esia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ЕСИА",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OAuth2")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System_Ext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(merchants, "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Мерчанты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REST/ISO8583")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Связи ===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Внешние интеграции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mobile_gw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Проверка токенов",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web_gw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Проверка токенов",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merchant_gw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Проверка токенов",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esia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Верификация пользователей",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OAuth2")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Транзакционный поток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merchant_gw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Инициирование платежа",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REST")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Проверка баланса",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Блокировка средств",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kafka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Событие транзакции",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Avro")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kafka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cbr_gateway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Выгрузка в ЦБ",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Async (Kafka Connect)")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Асинхронные взаимодействия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kafka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События баланса",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Protobuf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kafka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События резерва",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Protobuf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kafka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Логирование операций",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Consumer Group")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Хранение данных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postgres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"CRUD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пользователей",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JDBC")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postgres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Обновление балансов",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JDBC")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Выгрузка данных",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Bulk Insert")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Особые интеграции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merchants,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Подтверждение платежа",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Sync REST")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cbr_gateway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Регуляторная отчетность",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SFTP")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Технологический стек ===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note right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&lt;b&gt;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Импортозамещенный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стек:&lt;/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b&gt;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•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Языки: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Go, Java (OpenJDK)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•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БД: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PostgreSQL,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ClickHouse</a:t>
            </a:r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•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Брокер: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Apache Kafka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•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Кэш: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Redis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•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Оркестрация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: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Kubernetes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•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Мониторинг: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Prometheus + Grafana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end note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@enduml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1710969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Компонентная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Рисунок 3" descr="Изображение выглядит как текст, снимок экрана, Шрифт, документ&#10;&#10;Автоматически созданное описание">
            <a:extLst>
              <a:ext uri="{FF2B5EF4-FFF2-40B4-BE49-F238E27FC236}">
                <a16:creationId xmlns:a16="http://schemas.microsoft.com/office/drawing/2014/main" id="{85242DBC-A9BC-5105-5E17-93126CF9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41" y="960240"/>
            <a:ext cx="7394173" cy="54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38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64827"/>
            <a:ext cx="1051235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12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Слой физической архитектуры. Схема данных </a:t>
            </a: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en-US" sz="1200" dirty="0">
                <a:solidFill>
                  <a:schemeClr val="tx1"/>
                </a:solidFill>
                <a:latin typeface="vtb"/>
              </a:rPr>
              <a:t>@startuml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Диаграмма физической модели данных в нотации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PlantUML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Structure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skinparam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defaultTextAlignment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center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skinparam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linetype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ortho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hide empty members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Основные сущности ===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entity "clients"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client_id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 &lt;&lt;PK&gt;&gt;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type : VARCHAR(10) &lt;&lt;PHYSICAL|LEGAL&gt;&gt;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tax_id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VARCHAR(20) &lt;&lt;UNIQUE&gt;&gt;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name : VARCHAR(255)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phone : VARCHAR(20)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email : VARCHAR(100)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status : VARCHAR(20) &lt;&lt;ACTIVE|BLOCKED&gt;&gt;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created_at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TIMESTAMP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entity "wallets"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 &lt;&lt;PK&gt;&gt;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#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client_id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 &lt;&lt;FK&gt;&gt;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balance : DECIMAL(20,2)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currency : VARCHAR(3) &lt;&lt;RUB&gt;&gt;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type : VARCHAR(10) &lt;&lt;ONLINE|OFFLINE&gt;&gt;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status : VARCHAR(20)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last_sync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TIMESTAMP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entity "transactions"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 &lt;&lt;PK&gt;&gt;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#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 &lt;&lt;FK&gt;&gt;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amount : DECIMAL(20,2)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type : VARCHAR(20) &lt;&lt;PAYMENT|TRANSFER|TOPUP&gt;&gt;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status : VARCHAR(20)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cbr_ref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VARCHAR(50)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created_at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TIMESTAMP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completed_at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TIMESTAMP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metadata : JSONB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entity "reservations"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 &lt;&lt;PK&gt;&gt;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#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 &lt;&lt;FK&gt;&gt;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amount : DECIMAL(20,2)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purpose : VARCHAR(50)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expires_at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TIMESTAMP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status : VARCHAR(20)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created_at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TIMESTAMP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entity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audit_log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log_id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BIGSERIAL &lt;&lt;PK&gt;&gt;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entity_type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VARCHAR(50)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entity_id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action : VARCHAR(50)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1973063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64827"/>
            <a:ext cx="1051235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12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Слой физической архитектуры. Схема данных </a:t>
            </a: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changed_by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old_value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JSONB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new_value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JSONB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timestamp : TIMESTAMP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Аналитические таблицы ===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entity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transactions_analytics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 &lt;&lt;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&gt;&gt;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amount : Decimal(20,2)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type : String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status : String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date : Date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Nullable(UUID)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region : String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device : String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processing_time_ms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UInt32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entity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balances_daily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 &lt;&lt;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&gt;&gt;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date : Date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opening_balance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Decimal(20,2)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closing_balance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Decimal(20,2)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transactions_count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UInt32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Связи между таблицами ===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clients ||--o{ wallets : "1:N"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wallets ||--o{ transactions : "1:N"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wallets ||--o{ reservations : "1:N"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clients }o--||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audit_log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changed_by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transactions .up.|&gt;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transactions_analytics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"CDC"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wallets .up.|&gt;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balances_daily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"ETL"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Легенда ===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note top of clients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&lt;b&gt;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Основные таблицы:&lt;/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b&gt;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end note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note top of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transactions_analytics</a:t>
            </a:r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&lt;b&gt;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Аналитические таблицы:&lt;/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b&gt;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end note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note right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&lt;b&gt;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Обозначения:&lt;/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b&gt;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* -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Первичный ключ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# - Внешний ключ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CDC - Change Data Capture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ETL -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Ежедневная выгрузка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end note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@enduml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563702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64827"/>
            <a:ext cx="1051235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Схема данных 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r>
              <a:rPr lang="ru-RU" sz="1200" dirty="0">
                <a:solidFill>
                  <a:schemeClr val="tx1"/>
                </a:solidFill>
                <a:latin typeface="vtb"/>
              </a:rPr>
              <a:t>Описание:</a:t>
            </a:r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dirty="0">
                <a:solidFill>
                  <a:schemeClr val="tx1"/>
                </a:solidFill>
                <a:latin typeface="vtb"/>
              </a:rPr>
              <a:t>Назначение диаграммы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Физическая модель данных определяет: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Структуру таблиц и их взаимосвязи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Типы данных и ограничения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Разделение на оперативный и аналитический контуры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dirty="0">
                <a:solidFill>
                  <a:schemeClr val="tx1"/>
                </a:solidFill>
                <a:latin typeface="vtb"/>
              </a:rPr>
              <a:t>Оперативный контур (</a:t>
            </a:r>
            <a:r>
              <a:rPr lang="ru-RU" sz="1200" b="1" dirty="0" err="1">
                <a:solidFill>
                  <a:schemeClr val="tx1"/>
                </a:solidFill>
                <a:latin typeface="vtb"/>
              </a:rPr>
              <a:t>PostgreSQL</a:t>
            </a:r>
            <a:r>
              <a:rPr lang="ru-RU" sz="1200" b="1" dirty="0">
                <a:solidFill>
                  <a:schemeClr val="tx1"/>
                </a:solidFill>
                <a:latin typeface="vtb"/>
              </a:rPr>
              <a:t>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Основные таблицы:</a:t>
            </a:r>
          </a:p>
          <a:p>
            <a:r>
              <a:rPr lang="ru-RU" sz="1200" b="1" i="1" dirty="0" err="1">
                <a:solidFill>
                  <a:schemeClr val="tx1"/>
                </a:solidFill>
                <a:latin typeface="vtb"/>
              </a:rPr>
              <a:t>clients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Тип клиента (физическое/юридическое лицо)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Уникальный налоговый идентификатор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Статус активности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i="1" dirty="0" err="1">
                <a:solidFill>
                  <a:schemeClr val="tx1"/>
                </a:solidFill>
                <a:latin typeface="vtb"/>
              </a:rPr>
              <a:t>wallets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Тип кошелька (онлайн/офлайн)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Баланс и валюта (только RUB)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Время последней синхронизации</a:t>
            </a:r>
            <a:endParaRPr lang="en-US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i="1" dirty="0" err="1">
                <a:solidFill>
                  <a:schemeClr val="tx1"/>
                </a:solidFill>
                <a:latin typeface="vtb"/>
              </a:rPr>
              <a:t>transactions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Референс ЦБ (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cbr_ref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Метаданные в JSONB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Временные метки создания/завершения</a:t>
            </a:r>
            <a:endParaRPr lang="en-US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dirty="0">
                <a:solidFill>
                  <a:schemeClr val="tx1"/>
                </a:solidFill>
                <a:latin typeface="vtb"/>
              </a:rPr>
              <a:t>Дополнительные таблицы:</a:t>
            </a:r>
          </a:p>
          <a:p>
            <a:r>
              <a:rPr lang="ru-RU" sz="1200" b="1" i="1" dirty="0" err="1">
                <a:solidFill>
                  <a:schemeClr val="tx1"/>
                </a:solidFill>
                <a:latin typeface="vtb"/>
              </a:rPr>
              <a:t>reservations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Блокировки средств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Срок действия резерва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i="1" dirty="0" err="1">
                <a:solidFill>
                  <a:schemeClr val="tx1"/>
                </a:solidFill>
                <a:latin typeface="vtb"/>
              </a:rPr>
              <a:t>audit_log</a:t>
            </a:r>
            <a:r>
              <a:rPr lang="ru-RU" sz="1200" b="1" i="1" dirty="0">
                <a:solidFill>
                  <a:schemeClr val="tx1"/>
                </a:solidFill>
                <a:latin typeface="vtb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Полное журналирование изменений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Старые/новые значения в JSONB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dirty="0">
                <a:solidFill>
                  <a:schemeClr val="tx1"/>
                </a:solidFill>
                <a:latin typeface="vtb"/>
              </a:rPr>
              <a:t>Аналитический контур (</a:t>
            </a:r>
            <a:r>
              <a:rPr lang="ru-RU" sz="1200" b="1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ru-RU" sz="1200" b="1" dirty="0">
                <a:solidFill>
                  <a:schemeClr val="tx1"/>
                </a:solidFill>
                <a:latin typeface="vtb"/>
              </a:rPr>
              <a:t>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Оптимизированные таблицы:</a:t>
            </a:r>
          </a:p>
          <a:p>
            <a:r>
              <a:rPr lang="ru-RU" sz="1200" b="1" i="1" dirty="0" err="1">
                <a:solidFill>
                  <a:schemeClr val="tx1"/>
                </a:solidFill>
                <a:latin typeface="vtb"/>
              </a:rPr>
              <a:t>transactions_analytics</a:t>
            </a:r>
            <a:r>
              <a:rPr lang="ru-RU" sz="1200" b="1" i="1" dirty="0">
                <a:solidFill>
                  <a:schemeClr val="tx1"/>
                </a:solidFill>
                <a:latin typeface="vtb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schemeClr val="tx1"/>
                </a:solidFill>
                <a:latin typeface="vtb"/>
              </a:rPr>
              <a:t>Денормализованные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данные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География и устройства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Время обработки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i="1" dirty="0" err="1">
                <a:solidFill>
                  <a:schemeClr val="tx1"/>
                </a:solidFill>
                <a:latin typeface="vtb"/>
              </a:rPr>
              <a:t>balances_daily</a:t>
            </a:r>
            <a:r>
              <a:rPr lang="ru-RU" sz="1200" b="1" i="1" dirty="0">
                <a:solidFill>
                  <a:schemeClr val="tx1"/>
                </a:solidFill>
                <a:latin typeface="vtb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Ежедневные срезы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Количество операций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Ключевые связи</a:t>
            </a:r>
          </a:p>
          <a:p>
            <a:r>
              <a:rPr lang="ru-RU" sz="1200" b="1" dirty="0">
                <a:solidFill>
                  <a:schemeClr val="tx1"/>
                </a:solidFill>
                <a:latin typeface="vtb"/>
              </a:rPr>
              <a:t>Основные связи: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Клиент → Кошельки (1:N)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Кошелек → Транзакции (1:N)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Кошелек → Резервы (1:N)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dirty="0">
                <a:solidFill>
                  <a:schemeClr val="tx1"/>
                </a:solidFill>
                <a:latin typeface="vtb"/>
              </a:rPr>
              <a:t>Механизмы интеграции: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CDC для транзакций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ETL для ежедневных балансов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Технические особенности</a:t>
            </a:r>
          </a:p>
          <a:p>
            <a:r>
              <a:rPr lang="ru-RU" sz="1200" b="1" dirty="0">
                <a:solidFill>
                  <a:schemeClr val="tx1"/>
                </a:solidFill>
                <a:latin typeface="vtb"/>
              </a:rPr>
              <a:t>Типы данных: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UUID для идентификаторов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DECIMAL(20,2) для денежных значений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JSONB для гибких атрибутов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dirty="0">
                <a:solidFill>
                  <a:schemeClr val="tx1"/>
                </a:solidFill>
                <a:latin typeface="vtb"/>
              </a:rPr>
              <a:t>Индексы: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Первичные ключи (PK)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Внешние ключи (FK)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Уникальный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tax_id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Соответствие требованиям</a:t>
            </a:r>
          </a:p>
          <a:p>
            <a:r>
              <a:rPr lang="ru-RU" sz="1200" b="1" dirty="0">
                <a:solidFill>
                  <a:schemeClr val="tx1"/>
                </a:solidFill>
                <a:latin typeface="vtb"/>
              </a:rPr>
              <a:t>Производительность: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HA-кластер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PostgreSQL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Распределенный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ClickHouse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dirty="0">
                <a:solidFill>
                  <a:schemeClr val="tx1"/>
                </a:solidFill>
                <a:latin typeface="vtb"/>
              </a:rPr>
              <a:t>Аудит: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Полное журналирование изменений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Поддержка ПОД/ФТ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dirty="0">
                <a:solidFill>
                  <a:schemeClr val="tx1"/>
                </a:solidFill>
                <a:latin typeface="vtb"/>
              </a:rPr>
              <a:t>Отчетность: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Готовые агрегаты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История операций</a:t>
            </a:r>
          </a:p>
        </p:txBody>
      </p:sp>
    </p:spTree>
    <p:extLst>
      <p:ext uri="{BB962C8B-B14F-4D97-AF65-F5344CB8AC3E}">
        <p14:creationId xmlns:p14="http://schemas.microsoft.com/office/powerpoint/2010/main" val="3228301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64827"/>
            <a:ext cx="84236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Покрытие функциональных требований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800" b="1" dirty="0">
                <a:solidFill>
                  <a:schemeClr val="tx1"/>
                </a:solidFill>
                <a:latin typeface="vtb"/>
              </a:rPr>
              <a:t>Концептуальный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 уровень представлен в контекстной диаграмме, где описаны основные взаимодействия между клиентами, платежной системой, банком-посредником и </a:t>
            </a:r>
            <a:r>
              <a:rPr lang="ru-RU" sz="1800" dirty="0" err="1">
                <a:solidFill>
                  <a:schemeClr val="tx1"/>
                </a:solidFill>
                <a:latin typeface="vtb"/>
              </a:rPr>
              <a:t>мерчантами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. </a:t>
            </a:r>
          </a:p>
          <a:p>
            <a:endParaRPr lang="ru-RU" sz="1800" dirty="0">
              <a:solidFill>
                <a:schemeClr val="tx1"/>
              </a:solidFill>
              <a:latin typeface="vtb"/>
            </a:endParaRPr>
          </a:p>
          <a:p>
            <a:r>
              <a:rPr lang="ru-RU" sz="1800" dirty="0">
                <a:solidFill>
                  <a:schemeClr val="tx1"/>
                </a:solidFill>
                <a:latin typeface="vtb"/>
              </a:rPr>
              <a:t>На </a:t>
            </a:r>
            <a:r>
              <a:rPr lang="ru-RU" sz="1800" b="1" dirty="0">
                <a:solidFill>
                  <a:schemeClr val="tx1"/>
                </a:solidFill>
                <a:latin typeface="vtb"/>
              </a:rPr>
              <a:t>логическом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 уровне описаны сущности (клиенты, кошельки, транзакции) и их взаимосвязи. </a:t>
            </a:r>
          </a:p>
          <a:p>
            <a:endParaRPr lang="ru-RU" sz="1800" dirty="0">
              <a:solidFill>
                <a:schemeClr val="tx1"/>
              </a:solidFill>
              <a:latin typeface="vtb"/>
            </a:endParaRPr>
          </a:p>
          <a:p>
            <a:r>
              <a:rPr lang="ru-RU" sz="1800" b="1" dirty="0">
                <a:solidFill>
                  <a:schemeClr val="tx1"/>
                </a:solidFill>
                <a:latin typeface="vtb"/>
              </a:rPr>
              <a:t>Физический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 уровень хорошо проработан в схеме данных, где представлены таблицы для хранения данных (клиенты, кошельки, транзакции, резервы) и их связи. Также включены аналитические таблицы в </a:t>
            </a:r>
            <a:r>
              <a:rPr lang="ru-RU" sz="18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, что соответствует требованию формирования отчетности. </a:t>
            </a:r>
          </a:p>
          <a:p>
            <a:endParaRPr lang="ru-RU" sz="1800" dirty="0">
              <a:solidFill>
                <a:schemeClr val="tx1"/>
              </a:solidFill>
              <a:latin typeface="vtb"/>
            </a:endParaRPr>
          </a:p>
          <a:p>
            <a:r>
              <a:rPr lang="ru-RU" sz="1800" dirty="0">
                <a:solidFill>
                  <a:schemeClr val="tx1"/>
                </a:solidFill>
                <a:latin typeface="vtb"/>
              </a:rPr>
              <a:t>Контейнерная и компонентная архитектуры (container_diagramm.txt и component-diagramm.txt) детализируют техническую реализацию, включая сервисы для обработки транзакций, аутентификации, резервирования и аналитики. </a:t>
            </a:r>
          </a:p>
          <a:p>
            <a:r>
              <a:rPr lang="ru-RU" sz="1800" dirty="0">
                <a:solidFill>
                  <a:schemeClr val="tx1"/>
                </a:solidFill>
                <a:latin typeface="vtb"/>
              </a:rPr>
              <a:t>Требования к производительности и отчетности частично выполнены:</a:t>
            </a:r>
          </a:p>
          <a:p>
            <a:r>
              <a:rPr lang="ru-RU" sz="1800" dirty="0">
                <a:solidFill>
                  <a:schemeClr val="tx1"/>
                </a:solidFill>
                <a:latin typeface="vtb"/>
              </a:rPr>
              <a:t>Для оперативного контура используются </a:t>
            </a:r>
            <a:r>
              <a:rPr lang="ru-RU" sz="1800" dirty="0" err="1">
                <a:solidFill>
                  <a:schemeClr val="tx1"/>
                </a:solidFill>
                <a:latin typeface="vtb"/>
              </a:rPr>
              <a:t>PostgreSQL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 и </a:t>
            </a:r>
            <a:r>
              <a:rPr lang="ru-RU" sz="1800" dirty="0" err="1">
                <a:solidFill>
                  <a:schemeClr val="tx1"/>
                </a:solidFill>
                <a:latin typeface="vtb"/>
              </a:rPr>
              <a:t>Redis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, что обеспечивает минимальное время отклика.</a:t>
            </a:r>
          </a:p>
          <a:p>
            <a:r>
              <a:rPr lang="ru-RU" sz="1800" dirty="0">
                <a:solidFill>
                  <a:schemeClr val="tx1"/>
                </a:solidFill>
                <a:latin typeface="vtb"/>
              </a:rPr>
              <a:t>Для аналитики задействован </a:t>
            </a:r>
            <a:r>
              <a:rPr lang="ru-RU" sz="18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, что позволяет формировать разнообразную отчетность.</a:t>
            </a:r>
          </a:p>
          <a:p>
            <a:r>
              <a:rPr lang="ru-RU" sz="1800" dirty="0">
                <a:solidFill>
                  <a:schemeClr val="tx1"/>
                </a:solidFill>
                <a:latin typeface="vtb"/>
              </a:rPr>
              <a:t>К сожалению, из-за недостатка времени и возможности привлечения экспертов, не удалось покрыть все требования целиком и у решения есть недостатки, требующие дополнительной проработки. Однако, считаем, что все ключевые требования проработаны и рекомендуем решение к реализации.</a:t>
            </a:r>
          </a:p>
        </p:txBody>
      </p:sp>
    </p:spTree>
    <p:extLst>
      <p:ext uri="{BB962C8B-B14F-4D97-AF65-F5344CB8AC3E}">
        <p14:creationId xmlns:p14="http://schemas.microsoft.com/office/powerpoint/2010/main" val="3382654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916482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Покрытие нефункциональных требований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b="1" dirty="0">
                <a:solidFill>
                  <a:schemeClr val="tx1"/>
                </a:solidFill>
                <a:latin typeface="vtb"/>
              </a:rPr>
              <a:t>Надежность и отказоустойчивость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В решении предлагается использовать 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Kubernetes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для </a:t>
            </a:r>
            <a:r>
              <a:rPr lang="ru-RU" sz="1400" dirty="0" err="1">
                <a:solidFill>
                  <a:schemeClr val="tx1"/>
                </a:solidFill>
                <a:latin typeface="vtb"/>
              </a:rPr>
              <a:t>оркестрации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 сервисов, что обеспечит отказоустойчивость.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vtb"/>
              </a:rPr>
              <a:t>PostgreSQL + 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Patroni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и 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(Distributed)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гарантируют надежность хранения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vtb"/>
              </a:rPr>
              <a:t>Kafka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обеспечивает асинхронную обработку транзакций и 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Dead Letter Queue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для обработки ошибок.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Резервирование средств (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)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поддерживает офлайн-операции.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tx1"/>
              </a:solidFill>
              <a:latin typeface="vtb"/>
            </a:endParaRPr>
          </a:p>
          <a:p>
            <a:r>
              <a:rPr lang="ru-RU" sz="1400" b="1" dirty="0">
                <a:solidFill>
                  <a:schemeClr val="tx1"/>
                </a:solidFill>
                <a:latin typeface="vtb"/>
              </a:rPr>
              <a:t>Безопасность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Аутентификация через ЕСИА (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+ OAuth2/OpenID Connect).</a:t>
            </a:r>
            <a:endParaRPr lang="ru-RU" sz="1400" dirty="0">
              <a:solidFill>
                <a:schemeClr val="tx1"/>
              </a:solidFill>
              <a:latin typeface="vt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Подпись транзакций (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crypto_service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+ HSM).</a:t>
            </a:r>
            <a:endParaRPr lang="ru-RU" sz="1400" dirty="0">
              <a:solidFill>
                <a:schemeClr val="tx1"/>
              </a:solidFill>
              <a:latin typeface="vt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Аудит операций (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+ SFTP-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выгрузка в ЦБ).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Шифрование данных (в 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data-schema.txt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есть </a:t>
            </a:r>
            <a:r>
              <a:rPr lang="ru-RU" sz="1400" dirty="0" err="1">
                <a:solidFill>
                  <a:schemeClr val="tx1"/>
                </a:solidFill>
                <a:latin typeface="vtb"/>
              </a:rPr>
              <a:t>подпись_клиента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, </a:t>
            </a:r>
            <a:r>
              <a:rPr lang="ru-RU" sz="1400" dirty="0" err="1">
                <a:solidFill>
                  <a:schemeClr val="tx1"/>
                </a:solidFill>
                <a:latin typeface="vtb"/>
              </a:rPr>
              <a:t>хэш_блокчейна_ЦБ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tx1"/>
              </a:solidFill>
              <a:latin typeface="vtb"/>
            </a:endParaRPr>
          </a:p>
          <a:p>
            <a:r>
              <a:rPr lang="ru-RU" sz="1400" b="1" dirty="0">
                <a:solidFill>
                  <a:schemeClr val="tx1"/>
                </a:solidFill>
                <a:latin typeface="vtb"/>
              </a:rPr>
              <a:t>Соответствие ПОД/ФТ/ФРОМУ</a:t>
            </a:r>
          </a:p>
          <a:p>
            <a:r>
              <a:rPr lang="ru-RU" sz="1400" dirty="0">
                <a:solidFill>
                  <a:schemeClr val="tx1"/>
                </a:solidFill>
                <a:latin typeface="vtb"/>
              </a:rPr>
              <a:t>В решении предложены для использования: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chemeClr val="tx1"/>
                </a:solidFill>
                <a:latin typeface="vtb"/>
              </a:rPr>
              <a:t>статус_проверки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 и </a:t>
            </a:r>
            <a:r>
              <a:rPr lang="ru-RU" sz="1400" dirty="0" err="1">
                <a:solidFill>
                  <a:schemeClr val="tx1"/>
                </a:solidFill>
                <a:latin typeface="vtb"/>
              </a:rPr>
              <a:t>источник_верификации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 для клиентов.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chemeClr val="tx1"/>
                </a:solidFill>
                <a:latin typeface="vtb"/>
              </a:rPr>
              <a:t>код_цели_платежа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 и </a:t>
            </a:r>
            <a:r>
              <a:rPr lang="ru-RU" sz="1400" dirty="0" err="1">
                <a:solidFill>
                  <a:schemeClr val="tx1"/>
                </a:solidFill>
                <a:latin typeface="vtb"/>
              </a:rPr>
              <a:t>референс_ЦБ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 в 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PaymentOrder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.</a:t>
            </a:r>
            <a:endParaRPr lang="ru-RU" sz="1400" dirty="0">
              <a:solidFill>
                <a:schemeClr val="tx1"/>
              </a:solidFill>
              <a:latin typeface="vt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Логирование в 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audit_log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(data-schema.txt).</a:t>
            </a:r>
            <a:endParaRPr lang="ru-RU" sz="1400" dirty="0">
              <a:solidFill>
                <a:schemeClr val="tx1"/>
              </a:solidFill>
              <a:latin typeface="vt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vtb"/>
            </a:endParaRPr>
          </a:p>
          <a:p>
            <a:r>
              <a:rPr lang="ru-RU" sz="1400" b="1" dirty="0">
                <a:solidFill>
                  <a:schemeClr val="tx1"/>
                </a:solidFill>
                <a:latin typeface="vtb"/>
              </a:rPr>
              <a:t>Производительность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vtb"/>
              </a:rPr>
              <a:t>Redis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для кэширования и 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rate limiting.</a:t>
            </a:r>
            <a:endParaRPr lang="ru-RU" sz="1400" dirty="0">
              <a:solidFill>
                <a:schemeClr val="tx1"/>
              </a:solidFill>
              <a:latin typeface="vt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для аналитики (быстрые агрегации).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для межсервисного взаимодействия (низкие задержки).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tx1"/>
              </a:solidFill>
              <a:latin typeface="vtb"/>
            </a:endParaRPr>
          </a:p>
          <a:p>
            <a:r>
              <a:rPr lang="ru-RU" sz="1400" b="1" dirty="0">
                <a:solidFill>
                  <a:schemeClr val="tx1"/>
                </a:solidFill>
                <a:latin typeface="vtb"/>
              </a:rPr>
              <a:t>Масштабируемость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vtb"/>
              </a:rPr>
              <a:t>Kubernetes + </a:t>
            </a:r>
            <a:r>
              <a:rPr lang="ru-RU" sz="1400" dirty="0" err="1">
                <a:solidFill>
                  <a:schemeClr val="tx1"/>
                </a:solidFill>
                <a:latin typeface="vtb"/>
              </a:rPr>
              <a:t>микросервисы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 (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transaction_service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и др.).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vtb"/>
              </a:rPr>
              <a:t>Kafka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для обработки событий в реальном времени.</a:t>
            </a:r>
          </a:p>
          <a:p>
            <a:endParaRPr lang="ru-RU" sz="1400" dirty="0">
              <a:solidFill>
                <a:schemeClr val="tx1"/>
              </a:solidFill>
              <a:latin typeface="vtb"/>
            </a:endParaRPr>
          </a:p>
          <a:p>
            <a:endParaRPr lang="ru-RU" sz="14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63388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Покрытие </a:t>
            </a:r>
            <a:r>
              <a:rPr lang="en-US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use cases 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Вывод:  </a:t>
            </a:r>
            <a:endParaRPr lang="en-US" sz="1800" dirty="0">
              <a:solidFill>
                <a:schemeClr val="tx1"/>
              </a:solidFill>
              <a:latin typeface="vtb"/>
            </a:endParaRPr>
          </a:p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Представленная архитектура покрывает представленные в задаче </a:t>
            </a:r>
            <a:r>
              <a:rPr lang="en-US" sz="1800" dirty="0">
                <a:solidFill>
                  <a:schemeClr val="tx1"/>
                </a:solidFill>
                <a:latin typeface="vtb"/>
              </a:rPr>
              <a:t>use cases.  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Но предполагаем, что есть места, которые требуют более тщательной проработки с подключением экспертов. Так на наш взгляд: </a:t>
            </a:r>
          </a:p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- Онлайн/офлайн-оплата покрыта полностью.  </a:t>
            </a:r>
          </a:p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- Недостаток средств на кошельке требует доработки интеграции с банком</a:t>
            </a:r>
            <a:r>
              <a:rPr lang="en-US" sz="1800" dirty="0">
                <a:solidFill>
                  <a:schemeClr val="tx1"/>
                </a:solidFill>
                <a:latin typeface="vtb"/>
              </a:rPr>
              <a:t>(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требуется эксперт со стороны банка).  </a:t>
            </a:r>
          </a:p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- Регулярные платежи нуждаются в явном описании в логической модели и отдельном сервисе(требуется больше времени на проработку и описание решения).</a:t>
            </a:r>
          </a:p>
        </p:txBody>
      </p:sp>
    </p:spTree>
    <p:extLst>
      <p:ext uri="{BB962C8B-B14F-4D97-AF65-F5344CB8AC3E}">
        <p14:creationId xmlns:p14="http://schemas.microsoft.com/office/powerpoint/2010/main" val="2182543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Технологический стек	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150000"/>
              </a:lnSpc>
            </a:pPr>
            <a:r>
              <a:rPr lang="ru-RU" sz="1800" b="1" dirty="0">
                <a:solidFill>
                  <a:srgbClr val="404040"/>
                </a:solidFill>
                <a:latin typeface="vtb"/>
              </a:rPr>
              <a:t>Фронт: </a:t>
            </a:r>
            <a:r>
              <a:rPr lang="en-US" sz="1800" b="1" dirty="0">
                <a:solidFill>
                  <a:srgbClr val="404040"/>
                </a:solidFill>
                <a:latin typeface="vtb"/>
              </a:rPr>
              <a:t>React, Angular</a:t>
            </a:r>
            <a:endParaRPr lang="en-US" sz="1800" b="1" i="0" dirty="0">
              <a:solidFill>
                <a:srgbClr val="404040"/>
              </a:solidFill>
              <a:effectLst/>
              <a:latin typeface="vtb"/>
            </a:endParaRPr>
          </a:p>
          <a:p>
            <a:pPr algn="l">
              <a:lnSpc>
                <a:spcPct val="150000"/>
              </a:lnSpc>
            </a:pPr>
            <a:r>
              <a:rPr lang="ru-RU" sz="1800" b="1" i="0" dirty="0">
                <a:solidFill>
                  <a:srgbClr val="404040"/>
                </a:solidFill>
                <a:effectLst/>
                <a:latin typeface="vtb"/>
              </a:rPr>
              <a:t>Бэкенд:</a:t>
            </a: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 </a:t>
            </a:r>
            <a:r>
              <a:rPr lang="en-US" sz="1800" b="0" i="0" dirty="0">
                <a:solidFill>
                  <a:srgbClr val="404040"/>
                </a:solidFill>
                <a:effectLst/>
                <a:latin typeface="vtb"/>
              </a:rPr>
              <a:t>Go, Java (Spring, </a:t>
            </a:r>
            <a:r>
              <a:rPr lang="en-US" sz="1800" b="0" i="0" dirty="0" err="1">
                <a:solidFill>
                  <a:srgbClr val="404040"/>
                </a:solidFill>
                <a:effectLst/>
                <a:latin typeface="vtb"/>
              </a:rPr>
              <a:t>Quarkus</a:t>
            </a:r>
            <a:r>
              <a:rPr lang="en-US" sz="1800" b="0" i="0" dirty="0">
                <a:solidFill>
                  <a:srgbClr val="404040"/>
                </a:solidFill>
                <a:effectLst/>
                <a:latin typeface="vtb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ru-RU" sz="1800" b="1" i="0" dirty="0">
                <a:solidFill>
                  <a:srgbClr val="404040"/>
                </a:solidFill>
                <a:effectLst/>
                <a:latin typeface="vtb"/>
              </a:rPr>
              <a:t>Базы данных:</a:t>
            </a: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 </a:t>
            </a:r>
            <a:r>
              <a:rPr lang="en-US" sz="1800" b="0" i="0" dirty="0">
                <a:solidFill>
                  <a:srgbClr val="404040"/>
                </a:solidFill>
                <a:effectLst/>
                <a:latin typeface="vtb"/>
              </a:rPr>
              <a:t>PostgreSQL, </a:t>
            </a:r>
            <a:r>
              <a:rPr lang="en-US" sz="1800" b="0" i="0" dirty="0" err="1">
                <a:solidFill>
                  <a:srgbClr val="404040"/>
                </a:solidFill>
                <a:effectLst/>
                <a:latin typeface="vtb"/>
              </a:rPr>
              <a:t>ClickHouse</a:t>
            </a:r>
            <a:endParaRPr lang="en-US" sz="1800" b="0" i="0" dirty="0">
              <a:solidFill>
                <a:srgbClr val="404040"/>
              </a:solidFill>
              <a:effectLst/>
              <a:latin typeface="vtb"/>
            </a:endParaRPr>
          </a:p>
          <a:p>
            <a:pPr algn="l">
              <a:lnSpc>
                <a:spcPct val="150000"/>
              </a:lnSpc>
            </a:pPr>
            <a:r>
              <a:rPr lang="ru-RU" sz="1800" b="1" i="0" dirty="0">
                <a:solidFill>
                  <a:srgbClr val="404040"/>
                </a:solidFill>
                <a:effectLst/>
                <a:latin typeface="vtb"/>
              </a:rPr>
              <a:t>Инфраструктура:</a:t>
            </a: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 </a:t>
            </a:r>
            <a:r>
              <a:rPr lang="en-US" sz="1800" b="0" i="0" dirty="0">
                <a:solidFill>
                  <a:srgbClr val="404040"/>
                </a:solidFill>
                <a:effectLst/>
                <a:latin typeface="vtb"/>
              </a:rPr>
              <a:t>Kubernetes, Kafka, Redis</a:t>
            </a:r>
          </a:p>
          <a:p>
            <a:pPr algn="l">
              <a:lnSpc>
                <a:spcPct val="150000"/>
              </a:lnSpc>
            </a:pPr>
            <a:r>
              <a:rPr lang="ru-RU" sz="1800" b="1" i="0" dirty="0">
                <a:solidFill>
                  <a:srgbClr val="404040"/>
                </a:solidFill>
                <a:effectLst/>
                <a:latin typeface="vtb"/>
              </a:rPr>
              <a:t>Безопасность:</a:t>
            </a: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 </a:t>
            </a:r>
            <a:r>
              <a:rPr lang="en-US" sz="1800" b="0" i="0" dirty="0">
                <a:solidFill>
                  <a:srgbClr val="404040"/>
                </a:solidFill>
                <a:effectLst/>
                <a:latin typeface="vtb"/>
              </a:rPr>
              <a:t>HSM, OAuth2, </a:t>
            </a: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шифрование</a:t>
            </a:r>
          </a:p>
          <a:p>
            <a:pPr>
              <a:lnSpc>
                <a:spcPct val="150000"/>
              </a:lnSpc>
            </a:pPr>
            <a:endParaRPr lang="ru-RU" sz="1800" dirty="0"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97148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Контекст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5A38D-3679-AE12-4BA4-087B3C983C4C}"/>
              </a:ext>
            </a:extLst>
          </p:cNvPr>
          <p:cNvSpPr txBox="1"/>
          <p:nvPr/>
        </p:nvSpPr>
        <p:spPr bwMode="auto">
          <a:xfrm>
            <a:off x="609600" y="1003300"/>
            <a:ext cx="7696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Цифровой рубль — это цифровая форма рубля. Сейчас у нас есть наличная (банкноты и монеты в наших кошельках) и безналичная (деньги на счетах в банках) форма национальной валюты, а в дополнение к ним появилась еще и цифровая.</a:t>
            </a:r>
          </a:p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Цифровые рубли будут храниться на счетах цифрового рубля (цифровых кошельках) граждан и организаций. Счета цифрового рубля открываются на платформе цифрового рубля Банка России, здесь же проходят все операции с цифровым рублем. Доступ граждан к счетам цифрового рубля осуществляется посредством финансовых посредников через привычные дистанционные каналы: мобильные приложения банков и интернет-банки.</a:t>
            </a:r>
          </a:p>
          <a:p>
            <a:pPr algn="l"/>
            <a:endParaRPr lang="ru-RU" sz="1600" b="0" i="0" dirty="0">
              <a:solidFill>
                <a:srgbClr val="FFFFFF"/>
              </a:solidFill>
              <a:effectLst/>
              <a:latin typeface="vtb"/>
            </a:endParaRPr>
          </a:p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Цифровой рубль был создан для того, чтобы стать еще одним средством для платежей и переводов, которое не будет зависеть от ограничений банков в виде комиссий и лимитов. Цифровой рубль позволяет гражданам свободно расплачиваться и переводить цифровые рубли в пределах остатков средств на счете цифрового рубля. Операции для граждан будут бесплатными, а для бизнеса — с минимальной комиссией. Цифровые рубли эквивалентны наличным и безналичным: 1 рубль = 1 безналичный рубль = 1 цифровой рубль.</a:t>
            </a:r>
          </a:p>
          <a:p>
            <a:pPr algn="l"/>
            <a:endParaRPr lang="ru-RU" sz="1600" b="0" i="0" dirty="0">
              <a:solidFill>
                <a:srgbClr val="FFFFFF"/>
              </a:solidFill>
              <a:effectLst/>
              <a:latin typeface="vtb"/>
            </a:endParaRPr>
          </a:p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На текущий момент проект цифрового рубля входит в фазу полноценного пилотирования на большом количестве банков и с привлечением большого количества физических лиц.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Благодарности	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4" y="821281"/>
            <a:ext cx="5538570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150000"/>
              </a:lnSpc>
            </a:pPr>
            <a:r>
              <a:rPr lang="ru-RU" sz="1400" i="0" dirty="0">
                <a:solidFill>
                  <a:srgbClr val="404040"/>
                </a:solidFill>
                <a:effectLst/>
                <a:latin typeface="vtb"/>
              </a:rPr>
              <a:t>Наша команда выражает искреннюю благодарность устроителям </a:t>
            </a:r>
            <a:r>
              <a:rPr lang="ru-RU" sz="1400" i="0" dirty="0" err="1">
                <a:solidFill>
                  <a:srgbClr val="404040"/>
                </a:solidFill>
                <a:effectLst/>
                <a:latin typeface="vtb"/>
              </a:rPr>
              <a:t>хакатона</a:t>
            </a:r>
            <a:r>
              <a:rPr lang="ru-RU" sz="1400" i="0" dirty="0">
                <a:solidFill>
                  <a:srgbClr val="404040"/>
                </a:solidFill>
                <a:effectLst/>
                <a:latin typeface="vtb"/>
              </a:rPr>
              <a:t>, так как вместо того чтобы впустую потратить время на такие скучные и рутинные вещи, как: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404040"/>
                </a:solidFill>
                <a:latin typeface="vtb"/>
              </a:rPr>
              <a:t>Сон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i="0" dirty="0">
                <a:solidFill>
                  <a:srgbClr val="404040"/>
                </a:solidFill>
                <a:effectLst/>
                <a:latin typeface="vtb"/>
              </a:rPr>
              <a:t>Еда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404040"/>
                </a:solidFill>
                <a:latin typeface="vtb"/>
              </a:rPr>
              <a:t>Общение с родными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404040"/>
                </a:solidFill>
                <a:latin typeface="vtb"/>
              </a:rPr>
              <a:t>Спорт, прогулки и т.д.</a:t>
            </a:r>
          </a:p>
          <a:p>
            <a:pPr algn="l">
              <a:lnSpc>
                <a:spcPct val="150000"/>
              </a:lnSpc>
            </a:pPr>
            <a:r>
              <a:rPr lang="ru-RU" sz="1400" dirty="0">
                <a:solidFill>
                  <a:srgbClr val="404040"/>
                </a:solidFill>
                <a:latin typeface="vtb"/>
              </a:rPr>
              <a:t>Мы упорно перекладывая ответственность друг на друга, проявляя чудеса изворотливости, задействуя все скрытые и не скрытые возможности нашего организма, превозмогая все возникающие  трудности, несколько раз переругавшись вдрызг, столько же раз помирившись дошли таки до конечного результата, вновь убедившись в нерушимости простой мужской дружбы и заодно погрузились в новую для нас тему Цифрового Рубля, за которым вполне просматривается технологическое будущее. Отдельную благодарность, а также неописуемую радость, вызовет новость, что наш труд был не напрасным. </a:t>
            </a:r>
          </a:p>
          <a:p>
            <a:pPr algn="l">
              <a:lnSpc>
                <a:spcPct val="150000"/>
              </a:lnSpc>
            </a:pPr>
            <a:r>
              <a:rPr lang="ru-RU" sz="1400" dirty="0">
                <a:solidFill>
                  <a:srgbClr val="404040"/>
                </a:solidFill>
                <a:latin typeface="vtb"/>
              </a:rPr>
              <a:t>БОЛЬШОЕ ВАМ ЧЕЛОВЕЧЕСКОЕ СПАСИБО!!!</a:t>
            </a:r>
            <a:endParaRPr lang="ru-RU" sz="1400" i="0" dirty="0">
              <a:solidFill>
                <a:srgbClr val="404040"/>
              </a:solidFill>
              <a:effectLst/>
              <a:latin typeface="vtb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F6AEBF-97BF-80FE-5DAE-333332CD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21281"/>
            <a:ext cx="5587465" cy="57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76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Заключение	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4" y="821281"/>
            <a:ext cx="5538570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Архитектура соответствует ключевым требованиям ЦБ РФ.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Необходимы доработки для регулярных платежей и интеграции с банком.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Готова к пилотированию с учетом рекомендаций.</a:t>
            </a:r>
            <a:endParaRPr lang="en-US" sz="18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Наши эксперты-котики одобряют!</a:t>
            </a:r>
          </a:p>
          <a:p>
            <a:pPr algn="l">
              <a:lnSpc>
                <a:spcPct val="150000"/>
              </a:lnSpc>
            </a:pPr>
            <a:endParaRPr lang="ru-RU" sz="1800" i="0" dirty="0">
              <a:solidFill>
                <a:srgbClr val="404040"/>
              </a:solidFill>
              <a:effectLst/>
              <a:latin typeface="vtb"/>
            </a:endParaRPr>
          </a:p>
        </p:txBody>
      </p:sp>
      <p:pic>
        <p:nvPicPr>
          <p:cNvPr id="5" name="Рисунок 4" descr="Изображение выглядит как текст, Кошачьи, в помещении, Мелкие и средние кошки&#10;&#10;Автоматически созданное описание">
            <a:extLst>
              <a:ext uri="{FF2B5EF4-FFF2-40B4-BE49-F238E27FC236}">
                <a16:creationId xmlns:a16="http://schemas.microsoft.com/office/drawing/2014/main" id="{9F50B005-9555-5BF4-88C7-465F77C4C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723" y="821281"/>
            <a:ext cx="5771892" cy="57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15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Функциональные требования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2DFC35-01BB-DD27-6A53-AFC4C778F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226" y="844550"/>
            <a:ext cx="5373370" cy="53733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72B50D-3609-DD29-E923-9E5D7AD77949}"/>
              </a:ext>
            </a:extLst>
          </p:cNvPr>
          <p:cNvSpPr txBox="1"/>
          <p:nvPr/>
        </p:nvSpPr>
        <p:spPr bwMode="auto">
          <a:xfrm>
            <a:off x="567891" y="844550"/>
            <a:ext cx="5024387" cy="50353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Подготовить описание архитектуры работы с цифровым рублем, состоящую из трех уровней: концептуального, логического и физического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Поручения на перевод различных типов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Формирование аналитической отчетности о всех видах операций. </a:t>
            </a: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vtb"/>
              </a:rPr>
              <a:t>Соблюдение требований законодательства в сфере ПОД/ФТ/ФРОМУ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Использование счетов финансовых посредников клиентов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ru-RU" sz="18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762972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Нефункциональные требования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B05F2-0403-78A7-FFE4-8D426B7F2A67}"/>
              </a:ext>
            </a:extLst>
          </p:cNvPr>
          <p:cNvSpPr txBox="1"/>
          <p:nvPr/>
        </p:nvSpPr>
        <p:spPr>
          <a:xfrm>
            <a:off x="755650" y="844550"/>
            <a:ext cx="4586371" cy="46198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vtb"/>
              </a:rPr>
              <a:t>Архитектура должна описывать (</a:t>
            </a:r>
            <a:r>
              <a:rPr lang="ru-RU" sz="1800" b="0" i="0" dirty="0" err="1">
                <a:solidFill>
                  <a:schemeClr val="tx1"/>
                </a:solidFill>
                <a:effectLst/>
                <a:latin typeface="vtb"/>
              </a:rPr>
              <a:t>верхнеуровнево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vtb"/>
              </a:rPr>
              <a:t>) состав объектов, отношения объектов, их взаимосвязь, потоки передачи данных между сервисами и основные действия, которые будут с ними производиться.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Высокий уровень надежности и безопасности предлагаемого решения</a:t>
            </a: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Минимальное время отклика на получение данных от сущностей участвующих в операциях</a:t>
            </a:r>
          </a:p>
        </p:txBody>
      </p:sp>
      <p:pic>
        <p:nvPicPr>
          <p:cNvPr id="5" name="Рисунок 4" descr="Изображение выглядит как текст, Мелкие и средние кошки, кот, Кошачьи&#10;&#10;Автоматически созданное описание">
            <a:extLst>
              <a:ext uri="{FF2B5EF4-FFF2-40B4-BE49-F238E27FC236}">
                <a16:creationId xmlns:a16="http://schemas.microsoft.com/office/drawing/2014/main" id="{071AEE72-4464-4178-B616-DF399DE9A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72" y="844550"/>
            <a:ext cx="5031474" cy="50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en-US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Use cases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B05F2-0403-78A7-FFE4-8D426B7F2A67}"/>
              </a:ext>
            </a:extLst>
          </p:cNvPr>
          <p:cNvSpPr txBox="1"/>
          <p:nvPr/>
        </p:nvSpPr>
        <p:spPr>
          <a:xfrm>
            <a:off x="755650" y="844550"/>
            <a:ext cx="3952828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AutoNum type="arabicPeriod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vtb"/>
              </a:rPr>
              <a:t>Оплата товаров и услуг с помощью онлайн-кошелька на платформе ЦБ или офлайн-кошелька на мобильном устройстве</a:t>
            </a:r>
            <a:endParaRPr lang="en-US" sz="18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Font typeface="Arial"/>
              <a:buAutoNum type="arabicPeriod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vtb"/>
              </a:rPr>
              <a:t>Приобретение товаров и услуг в случае недостаточности средств в цифровом кошельке, но наличии средств на счете клиента у финансового посредника клиента</a:t>
            </a:r>
            <a:endParaRPr lang="en-US" sz="18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Font typeface="Arial"/>
              <a:buAutoNum type="arabicPeriod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vtb"/>
              </a:rPr>
              <a:t>Формирование поручения на автоматический (разовый или регулярный) перевод цифрового рубля другому клиенту</a:t>
            </a:r>
            <a:endParaRPr lang="en-US" sz="18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AutoNum type="arabicPeriod"/>
            </a:pPr>
            <a:endParaRPr lang="ru-RU" sz="1800" dirty="0">
              <a:solidFill>
                <a:schemeClr val="tx1"/>
              </a:solidFill>
              <a:latin typeface="vtb"/>
            </a:endParaRPr>
          </a:p>
        </p:txBody>
      </p:sp>
      <p:pic>
        <p:nvPicPr>
          <p:cNvPr id="5" name="Рисунок 4" descr="Изображение выглядит как кот, строительство, текст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8DB144F8-8325-512F-8528-D589FF12B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555" y="844550"/>
            <a:ext cx="4020403" cy="40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70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Ограничения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B05F2-0403-78A7-FFE4-8D426B7F2A67}"/>
              </a:ext>
            </a:extLst>
          </p:cNvPr>
          <p:cNvSpPr txBox="1"/>
          <p:nvPr/>
        </p:nvSpPr>
        <p:spPr>
          <a:xfrm>
            <a:off x="755650" y="844549"/>
            <a:ext cx="4375908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AutoNum type="arabicPeriod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vtb"/>
              </a:rPr>
              <a:t>Недостаточно информации для выявления нефункциональных требований по использованию ЦР.</a:t>
            </a:r>
          </a:p>
          <a:p>
            <a:pPr marL="342900" indent="-342900">
              <a:buFont typeface="Arial"/>
              <a:buAutoNum type="arabicPeriod"/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Отсутствие возможности подключать экспертов в доменной области для анализа скрытых требований.</a:t>
            </a:r>
            <a:endParaRPr lang="ru-RU" sz="18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AutoNum type="arabicPeriod"/>
            </a:pPr>
            <a:endParaRPr lang="ru-RU" sz="1800" dirty="0">
              <a:solidFill>
                <a:schemeClr val="tx1"/>
              </a:solidFill>
            </a:endParaRPr>
          </a:p>
        </p:txBody>
      </p:sp>
      <p:pic>
        <p:nvPicPr>
          <p:cNvPr id="5" name="Рисунок 4" descr="Изображение выглядит как текст, млекопитающее, в помещении, знак&#10;&#10;Автоматически созданное описание">
            <a:extLst>
              <a:ext uri="{FF2B5EF4-FFF2-40B4-BE49-F238E27FC236}">
                <a16:creationId xmlns:a16="http://schemas.microsoft.com/office/drawing/2014/main" id="{F5AE5F29-E395-6B00-9ADC-ED9AC4B4A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44549"/>
            <a:ext cx="4674358" cy="46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65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концептуальной архитектуры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Рисунок 3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854CD42-222D-54C5-3092-6EC5CF746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44" y="910654"/>
            <a:ext cx="6515100" cy="547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0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концептуальной архитектуры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38C43-B114-4700-5613-53764DCA4249}"/>
              </a:ext>
            </a:extLst>
          </p:cNvPr>
          <p:cNvSpPr txBox="1"/>
          <p:nvPr/>
        </p:nvSpPr>
        <p:spPr>
          <a:xfrm>
            <a:off x="587141" y="1080902"/>
            <a:ext cx="7815714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vtb"/>
              </a:rPr>
              <a:t>@startuml</a:t>
            </a:r>
          </a:p>
          <a:p>
            <a:r>
              <a:rPr lang="en-US" sz="1200" dirty="0">
                <a:latin typeface="vtb"/>
              </a:rPr>
              <a:t>!include &lt;C4/C4_Context&gt;</a:t>
            </a:r>
          </a:p>
          <a:p>
            <a:r>
              <a:rPr lang="en-US" sz="1200" dirty="0">
                <a:latin typeface="vtb"/>
              </a:rPr>
              <a:t>!include &lt;C4/C4_Container&gt;</a:t>
            </a:r>
          </a:p>
          <a:p>
            <a:endParaRPr lang="en-US" sz="1200" dirty="0">
              <a:latin typeface="vtb"/>
            </a:endParaRPr>
          </a:p>
          <a:p>
            <a:r>
              <a:rPr lang="en-US" sz="1200" dirty="0">
                <a:latin typeface="vtb"/>
              </a:rPr>
              <a:t>title </a:t>
            </a:r>
            <a:r>
              <a:rPr lang="ru-RU" sz="1200" dirty="0">
                <a:latin typeface="vtb"/>
              </a:rPr>
              <a:t>Контекстная диаграмма системы цифровых платежей</a:t>
            </a:r>
          </a:p>
          <a:p>
            <a:endParaRPr lang="ru-RU" sz="1200" dirty="0">
              <a:latin typeface="vtb"/>
            </a:endParaRPr>
          </a:p>
          <a:p>
            <a:r>
              <a:rPr lang="en-US" sz="1200" dirty="0">
                <a:latin typeface="vtb"/>
              </a:rPr>
              <a:t>Person(</a:t>
            </a:r>
            <a:r>
              <a:rPr lang="en-US" sz="1200" dirty="0" err="1">
                <a:latin typeface="vtb"/>
              </a:rPr>
              <a:t>physical_client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Физическое или юридическое лицо", "Клиент, использующий систему для отправки/приема платежей и переводов")</a:t>
            </a:r>
          </a:p>
          <a:p>
            <a:r>
              <a:rPr lang="ru-RU" sz="1200" dirty="0">
                <a:latin typeface="vtb"/>
              </a:rPr>
              <a:t>' </a:t>
            </a:r>
            <a:r>
              <a:rPr lang="en-US" sz="1200" dirty="0">
                <a:latin typeface="vtb"/>
              </a:rPr>
              <a:t>Person(</a:t>
            </a:r>
            <a:r>
              <a:rPr lang="en-US" sz="1200" dirty="0" err="1">
                <a:latin typeface="vtb"/>
              </a:rPr>
              <a:t>legal_client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Юридическое лицо", "Компания, принимающая платежи через систему")</a:t>
            </a:r>
          </a:p>
          <a:p>
            <a:endParaRPr lang="ru-RU" sz="1200" dirty="0">
              <a:latin typeface="vtb"/>
            </a:endParaRPr>
          </a:p>
          <a:p>
            <a:r>
              <a:rPr lang="en-US" sz="1200" dirty="0">
                <a:latin typeface="vtb"/>
              </a:rPr>
              <a:t>System(</a:t>
            </a:r>
            <a:r>
              <a:rPr lang="en-US" sz="1200" dirty="0" err="1">
                <a:latin typeface="vtb"/>
              </a:rPr>
              <a:t>payment_system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Цифровая платежная система", "Обеспечивает операции с цифровыми кошельками, обработку транзакций и управление счетами")</a:t>
            </a:r>
          </a:p>
          <a:p>
            <a:endParaRPr lang="ru-RU" sz="1200" dirty="0">
              <a:latin typeface="vtb"/>
            </a:endParaRPr>
          </a:p>
          <a:p>
            <a:r>
              <a:rPr lang="en-US" sz="1200" dirty="0" err="1">
                <a:latin typeface="vtb"/>
              </a:rPr>
              <a:t>System_Ext</a:t>
            </a:r>
            <a:r>
              <a:rPr lang="en-US" sz="1200" dirty="0">
                <a:latin typeface="vtb"/>
              </a:rPr>
              <a:t>(bank, "</a:t>
            </a:r>
            <a:r>
              <a:rPr lang="ru-RU" sz="1200" dirty="0">
                <a:latin typeface="vtb"/>
              </a:rPr>
              <a:t>Банк-посредник", "Внешняя банковская система, где хранятся клиентские счета")</a:t>
            </a:r>
          </a:p>
          <a:p>
            <a:r>
              <a:rPr lang="en-US" sz="1200" dirty="0" err="1">
                <a:latin typeface="vtb"/>
              </a:rPr>
              <a:t>System_Ext</a:t>
            </a:r>
            <a:r>
              <a:rPr lang="en-US" sz="1200" dirty="0">
                <a:latin typeface="vtb"/>
              </a:rPr>
              <a:t>(merchant, "</a:t>
            </a:r>
            <a:r>
              <a:rPr lang="ru-RU" sz="1200" dirty="0">
                <a:latin typeface="vtb"/>
              </a:rPr>
              <a:t>Поставщик товаров/услуг", "Внешние системы продавцов и сервисов")</a:t>
            </a:r>
          </a:p>
          <a:p>
            <a:r>
              <a:rPr lang="en-US" sz="1200" dirty="0" err="1">
                <a:latin typeface="vtb"/>
              </a:rPr>
              <a:t>System_Ext</a:t>
            </a:r>
            <a:r>
              <a:rPr lang="en-US" sz="1200" dirty="0">
                <a:latin typeface="vtb"/>
              </a:rPr>
              <a:t>(</a:t>
            </a:r>
            <a:r>
              <a:rPr lang="en-US" sz="1200" dirty="0" err="1">
                <a:latin typeface="vtb"/>
              </a:rPr>
              <a:t>cbr_system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Платформа ЦБ РФ", " Внешняя система хранения счетов, ведения отчетности")</a:t>
            </a:r>
          </a:p>
          <a:p>
            <a:r>
              <a:rPr lang="en-US" sz="1200" dirty="0" err="1">
                <a:latin typeface="vtb"/>
              </a:rPr>
              <a:t>System_Ext</a:t>
            </a:r>
            <a:r>
              <a:rPr lang="en-US" sz="1200" dirty="0">
                <a:latin typeface="vtb"/>
              </a:rPr>
              <a:t>(</a:t>
            </a:r>
            <a:r>
              <a:rPr lang="en-US" sz="1200" dirty="0" err="1">
                <a:latin typeface="vtb"/>
              </a:rPr>
              <a:t>gosuslugi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ЕСИА", "Внешняя система </a:t>
            </a:r>
            <a:r>
              <a:rPr lang="en-US" sz="1200" dirty="0">
                <a:latin typeface="vtb"/>
              </a:rPr>
              <a:t>API </a:t>
            </a:r>
            <a:r>
              <a:rPr lang="ru-RU" sz="1200" dirty="0">
                <a:latin typeface="vtb"/>
              </a:rPr>
              <a:t>идентификации клиентов")</a:t>
            </a:r>
          </a:p>
          <a:p>
            <a:endParaRPr lang="ru-RU" sz="1200" dirty="0">
              <a:latin typeface="vtb"/>
            </a:endParaRPr>
          </a:p>
          <a:p>
            <a:r>
              <a:rPr lang="en-US" sz="1200" dirty="0">
                <a:latin typeface="vtb"/>
              </a:rPr>
              <a:t>Rel(</a:t>
            </a:r>
            <a:r>
              <a:rPr lang="en-US" sz="1200" dirty="0" err="1">
                <a:latin typeface="vtb"/>
              </a:rPr>
              <a:t>physical_client</a:t>
            </a:r>
            <a:r>
              <a:rPr lang="en-US" sz="1200" dirty="0">
                <a:latin typeface="vtb"/>
              </a:rPr>
              <a:t>, </a:t>
            </a:r>
            <a:r>
              <a:rPr lang="en-US" sz="1200" dirty="0" err="1">
                <a:latin typeface="vtb"/>
              </a:rPr>
              <a:t>payment_system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Пополняет кошелек\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Переводит средства\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Оплачивает товары/услуги")</a:t>
            </a:r>
          </a:p>
          <a:p>
            <a:r>
              <a:rPr lang="ru-RU" sz="1200" dirty="0">
                <a:latin typeface="vtb"/>
              </a:rPr>
              <a:t>' </a:t>
            </a:r>
            <a:r>
              <a:rPr lang="en-US" sz="1200" dirty="0">
                <a:latin typeface="vtb"/>
              </a:rPr>
              <a:t>Rel(</a:t>
            </a:r>
            <a:r>
              <a:rPr lang="en-US" sz="1200" dirty="0" err="1">
                <a:latin typeface="vtb"/>
              </a:rPr>
              <a:t>legal_client</a:t>
            </a:r>
            <a:r>
              <a:rPr lang="en-US" sz="1200" dirty="0">
                <a:latin typeface="vtb"/>
              </a:rPr>
              <a:t>, </a:t>
            </a:r>
            <a:r>
              <a:rPr lang="en-US" sz="1200" dirty="0" err="1">
                <a:latin typeface="vtb"/>
              </a:rPr>
              <a:t>payment_system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Принимает платежи\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Управляет счетами\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Получает переводы")</a:t>
            </a:r>
          </a:p>
          <a:p>
            <a:endParaRPr lang="ru-RU" sz="1200" dirty="0">
              <a:latin typeface="vtb"/>
            </a:endParaRPr>
          </a:p>
          <a:p>
            <a:r>
              <a:rPr lang="en-US" sz="1200" dirty="0">
                <a:latin typeface="vtb"/>
              </a:rPr>
              <a:t>Rel(</a:t>
            </a:r>
            <a:r>
              <a:rPr lang="en-US" sz="1200" dirty="0" err="1">
                <a:latin typeface="vtb"/>
              </a:rPr>
              <a:t>payment_system</a:t>
            </a:r>
            <a:r>
              <a:rPr lang="en-US" sz="1200" dirty="0">
                <a:latin typeface="vtb"/>
              </a:rPr>
              <a:t>, bank, "</a:t>
            </a:r>
            <a:r>
              <a:rPr lang="ru-RU" sz="1200" dirty="0">
                <a:latin typeface="vtb"/>
              </a:rPr>
              <a:t>Запрашивает баланс\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Инициирует переводы\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Проверяет счета")</a:t>
            </a:r>
          </a:p>
          <a:p>
            <a:r>
              <a:rPr lang="en-US" sz="1200" dirty="0">
                <a:latin typeface="vtb"/>
              </a:rPr>
              <a:t>Rel(</a:t>
            </a:r>
            <a:r>
              <a:rPr lang="en-US" sz="1200" dirty="0" err="1">
                <a:latin typeface="vtb"/>
              </a:rPr>
              <a:t>payment_system</a:t>
            </a:r>
            <a:r>
              <a:rPr lang="en-US" sz="1200" dirty="0">
                <a:latin typeface="vtb"/>
              </a:rPr>
              <a:t>, merchant, "</a:t>
            </a:r>
            <a:r>
              <a:rPr lang="ru-RU" sz="1200" dirty="0">
                <a:latin typeface="vtb"/>
              </a:rPr>
              <a:t>Подтверждает платежи\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Передает данные транзакций\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Сверяет заказы")</a:t>
            </a:r>
          </a:p>
          <a:p>
            <a:r>
              <a:rPr lang="en-US" sz="1200" dirty="0">
                <a:latin typeface="vtb"/>
              </a:rPr>
              <a:t>Rel(</a:t>
            </a:r>
            <a:r>
              <a:rPr lang="en-US" sz="1200" dirty="0" err="1">
                <a:latin typeface="vtb"/>
              </a:rPr>
              <a:t>payment_system</a:t>
            </a:r>
            <a:r>
              <a:rPr lang="en-US" sz="1200" dirty="0">
                <a:latin typeface="vtb"/>
              </a:rPr>
              <a:t>, </a:t>
            </a:r>
            <a:r>
              <a:rPr lang="en-US" sz="1200" dirty="0" err="1">
                <a:latin typeface="vtb"/>
              </a:rPr>
              <a:t>cbr_system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Счета, транзакции, отчетность, прозрачный аудит")</a:t>
            </a:r>
          </a:p>
          <a:p>
            <a:r>
              <a:rPr lang="en-US" sz="1200" dirty="0">
                <a:latin typeface="vtb"/>
              </a:rPr>
              <a:t>Rel(</a:t>
            </a:r>
            <a:r>
              <a:rPr lang="en-US" sz="1200" dirty="0" err="1">
                <a:latin typeface="vtb"/>
              </a:rPr>
              <a:t>payment_system</a:t>
            </a:r>
            <a:r>
              <a:rPr lang="en-US" sz="1200" dirty="0">
                <a:latin typeface="vtb"/>
              </a:rPr>
              <a:t>, </a:t>
            </a:r>
            <a:r>
              <a:rPr lang="en-US" sz="1200" dirty="0" err="1">
                <a:latin typeface="vtb"/>
              </a:rPr>
              <a:t>gosuslugi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Аутентификация, авторизация")</a:t>
            </a:r>
          </a:p>
          <a:p>
            <a:r>
              <a:rPr lang="ru-RU" sz="1200" dirty="0">
                <a:latin typeface="vtb"/>
              </a:rPr>
              <a:t>@</a:t>
            </a:r>
            <a:r>
              <a:rPr lang="en-US" sz="1200" dirty="0" err="1">
                <a:latin typeface="vtb"/>
              </a:rPr>
              <a:t>enduml</a:t>
            </a:r>
            <a:endParaRPr lang="ru-RU" sz="1200" dirty="0"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300728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2148</TotalTime>
  <Words>5479</Words>
  <Application>Microsoft Macintosh PowerPoint</Application>
  <DocSecurity>0</DocSecurity>
  <PresentationFormat>Широкоэкранный</PresentationFormat>
  <Paragraphs>839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5" baseType="lpstr">
      <vt:lpstr>Arial</vt:lpstr>
      <vt:lpstr>Calibri</vt:lpstr>
      <vt:lpstr>vtb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cp:lastModifiedBy>Dmitry Nikolaev</cp:lastModifiedBy>
  <cp:revision>32</cp:revision>
  <dcterms:modified xsi:type="dcterms:W3CDTF">2025-05-22T17:23:54Z</dcterms:modified>
  <cp:category/>
  <dc:identifier/>
  <cp:contentStatus/>
  <dc:language/>
  <cp:version/>
</cp:coreProperties>
</file>